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52" r:id="rId2"/>
    <p:sldMasterId id="2147483864" r:id="rId3"/>
    <p:sldMasterId id="2147483876" r:id="rId4"/>
    <p:sldMasterId id="2147483888" r:id="rId5"/>
    <p:sldMasterId id="2147483900" r:id="rId6"/>
    <p:sldMasterId id="2147483912" r:id="rId7"/>
  </p:sldMasterIdLst>
  <p:sldIdLst>
    <p:sldId id="311" r:id="rId8"/>
    <p:sldId id="329" r:id="rId9"/>
    <p:sldId id="333" r:id="rId10"/>
    <p:sldId id="337" r:id="rId11"/>
    <p:sldId id="342" r:id="rId12"/>
    <p:sldId id="377" r:id="rId13"/>
    <p:sldId id="367" r:id="rId14"/>
    <p:sldId id="368" r:id="rId15"/>
    <p:sldId id="335" r:id="rId16"/>
    <p:sldId id="336" r:id="rId17"/>
    <p:sldId id="258" r:id="rId18"/>
    <p:sldId id="316" r:id="rId19"/>
    <p:sldId id="259" r:id="rId20"/>
    <p:sldId id="332" r:id="rId21"/>
    <p:sldId id="330" r:id="rId22"/>
    <p:sldId id="262" r:id="rId23"/>
    <p:sldId id="264" r:id="rId24"/>
    <p:sldId id="317" r:id="rId25"/>
    <p:sldId id="350" r:id="rId26"/>
    <p:sldId id="348" r:id="rId27"/>
    <p:sldId id="266" r:id="rId28"/>
    <p:sldId id="269" r:id="rId29"/>
    <p:sldId id="270" r:id="rId30"/>
    <p:sldId id="271" r:id="rId31"/>
    <p:sldId id="272" r:id="rId32"/>
    <p:sldId id="314" r:id="rId33"/>
    <p:sldId id="276" r:id="rId34"/>
    <p:sldId id="278" r:id="rId35"/>
    <p:sldId id="371" r:id="rId36"/>
    <p:sldId id="280" r:id="rId37"/>
    <p:sldId id="282" r:id="rId38"/>
    <p:sldId id="318" r:id="rId39"/>
    <p:sldId id="319" r:id="rId40"/>
    <p:sldId id="284" r:id="rId41"/>
    <p:sldId id="287" r:id="rId42"/>
    <p:sldId id="320" r:id="rId43"/>
    <p:sldId id="343" r:id="rId44"/>
    <p:sldId id="344" r:id="rId45"/>
    <p:sldId id="345" r:id="rId46"/>
    <p:sldId id="346" r:id="rId47"/>
    <p:sldId id="352" r:id="rId48"/>
    <p:sldId id="353" r:id="rId49"/>
    <p:sldId id="354" r:id="rId50"/>
    <p:sldId id="297" r:id="rId51"/>
    <p:sldId id="315" r:id="rId52"/>
    <p:sldId id="370" r:id="rId53"/>
    <p:sldId id="378" r:id="rId54"/>
    <p:sldId id="356" r:id="rId55"/>
    <p:sldId id="364" r:id="rId56"/>
    <p:sldId id="379" r:id="rId57"/>
    <p:sldId id="365" r:id="rId58"/>
    <p:sldId id="357" r:id="rId59"/>
    <p:sldId id="304" r:id="rId60"/>
    <p:sldId id="360" r:id="rId61"/>
    <p:sldId id="381" r:id="rId62"/>
    <p:sldId id="384" r:id="rId63"/>
    <p:sldId id="382" r:id="rId64"/>
    <p:sldId id="383" r:id="rId65"/>
    <p:sldId id="385" r:id="rId66"/>
    <p:sldId id="305" r:id="rId67"/>
    <p:sldId id="293" r:id="rId68"/>
    <p:sldId id="362" r:id="rId69"/>
    <p:sldId id="294" r:id="rId70"/>
    <p:sldId id="361" r:id="rId71"/>
    <p:sldId id="363" r:id="rId72"/>
    <p:sldId id="308" r:id="rId73"/>
    <p:sldId id="309" r:id="rId74"/>
    <p:sldId id="321" r:id="rId75"/>
    <p:sldId id="374" r:id="rId76"/>
    <p:sldId id="375" r:id="rId77"/>
    <p:sldId id="310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401" autoAdjust="0"/>
  </p:normalViewPr>
  <p:slideViewPr>
    <p:cSldViewPr>
      <p:cViewPr>
        <p:scale>
          <a:sx n="96" d="100"/>
          <a:sy n="96" d="100"/>
        </p:scale>
        <p:origin x="-636" y="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5B5A608-EB98-4220-BC68-E36B519F7A55}" type="datetimeFigureOut">
              <a:rPr lang="ru-RU" smtClean="0"/>
              <a:t>18.04.2014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59DA424-0C00-4453-9FEC-D28A8743EE7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http://www.sustajiv.ru/velikoepereselenie/%D0%9F%D1%80%D0%B8%D1%80%D0%BE%D0%B4%D0%BD%D1%8B%D0%B9_%D0%B3%D0%B0%D0%B7" TargetMode="External"/><Relationship Id="rId7" Type="http://schemas.openxmlformats.org/officeDocument/2006/relationships/hyperlink" Target="http://www.sustajiv.ru/velikoepereselenie/%D0%93%D0%B8%D0%BF%D1%81" TargetMode="External"/><Relationship Id="rId2" Type="http://schemas.openxmlformats.org/officeDocument/2006/relationships/hyperlink" Target="http://www.sustajiv.ru/velikoepereselenie/%D0%9D%D0%B5%D1%84%D1%82%D1%8C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://www.sustajiv.ru/velikoepereselenie/%D0%98%D0%B7%D0%B2%D0%B5%D1%81%D1%82%D0%BD%D1%8F%D0%BA" TargetMode="External"/><Relationship Id="rId5" Type="http://schemas.openxmlformats.org/officeDocument/2006/relationships/hyperlink" Target="http://www.sustajiv.ru/velikoepereselenie/%D0%91%D0%B5%D0%BD%D0%B7%D0%B8%D0%BD" TargetMode="External"/><Relationship Id="rId4" Type="http://schemas.openxmlformats.org/officeDocument/2006/relationships/hyperlink" Target="http://www.sustajiv.ru/velikoepereselenie/%D0%9A%D0%BE%D0%BD%D0%B4%D0%B5%D0%BD%D1%81%D0%B0%D1%82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268760"/>
            <a:ext cx="7200800" cy="4217641"/>
          </a:xfr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448310" lvl="0" indent="0" algn="ctr">
              <a:spcBef>
                <a:spcPts val="865"/>
              </a:spcBef>
              <a:buClrTx/>
              <a:buSzTx/>
              <a:buNone/>
            </a:pPr>
            <a:r>
              <a:rPr lang="ru-RU" sz="4100" b="1" dirty="0">
                <a:solidFill>
                  <a:srgbClr val="002060"/>
                </a:solidFill>
                <a:latin typeface="Times New Roman"/>
                <a:ea typeface="Times New Roman"/>
              </a:rPr>
              <a:t>Школьный историко-краеведческий музей</a:t>
            </a:r>
            <a:endParaRPr lang="ru-RU" sz="41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0" lvl="0" indent="0" algn="ctr">
              <a:spcBef>
                <a:spcPts val="865"/>
              </a:spcBef>
              <a:buClrTx/>
              <a:buSzTx/>
              <a:buNone/>
            </a:pPr>
            <a:r>
              <a:rPr lang="ru-RU" sz="4100" b="1" dirty="0">
                <a:solidFill>
                  <a:srgbClr val="002060"/>
                </a:solidFill>
                <a:latin typeface="Times New Roman"/>
                <a:ea typeface="Times New Roman"/>
              </a:rPr>
              <a:t>им. </a:t>
            </a:r>
            <a:r>
              <a:rPr lang="ru-RU" sz="41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А.С.Мацаева</a:t>
            </a:r>
            <a:r>
              <a:rPr lang="ru-RU" sz="4100" b="1" dirty="0">
                <a:solidFill>
                  <a:srgbClr val="002060"/>
                </a:solidFill>
                <a:latin typeface="Times New Roman"/>
                <a:ea typeface="Times New Roman"/>
              </a:rPr>
              <a:t> МБОУ «СОШ </a:t>
            </a:r>
            <a:r>
              <a:rPr lang="ru-RU" sz="41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с.Даттах</a:t>
            </a:r>
            <a:r>
              <a:rPr lang="ru-RU" sz="4100" b="1" dirty="0">
                <a:solidFill>
                  <a:srgbClr val="002060"/>
                </a:solidFill>
                <a:latin typeface="Times New Roman"/>
                <a:ea typeface="Times New Roman"/>
              </a:rPr>
              <a:t> Ножай-</a:t>
            </a:r>
            <a:r>
              <a:rPr lang="ru-RU" sz="41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Юртовского</a:t>
            </a:r>
            <a:r>
              <a:rPr lang="ru-RU" sz="4100" b="1" dirty="0">
                <a:solidFill>
                  <a:srgbClr val="002060"/>
                </a:solidFill>
                <a:latin typeface="Times New Roman"/>
                <a:ea typeface="Times New Roman"/>
              </a:rPr>
              <a:t> муниципального </a:t>
            </a:r>
            <a:r>
              <a:rPr lang="ru-RU" sz="41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района»ЧР</a:t>
            </a:r>
            <a:endParaRPr lang="ru-RU" sz="41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777\Desktop\Музей-4\DSC_29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901293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8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437112"/>
            <a:ext cx="8784976" cy="216024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/>
                <a:ea typeface="Times New Roman"/>
              </a:rPr>
              <a:t>Автор </a:t>
            </a:r>
            <a:r>
              <a:rPr lang="ru-RU" sz="2400" b="1" dirty="0" err="1">
                <a:latin typeface="Times New Roman"/>
                <a:ea typeface="Times New Roman"/>
              </a:rPr>
              <a:t>проекта:Зубайраев</a:t>
            </a:r>
            <a:r>
              <a:rPr lang="ru-RU" sz="2400" b="1" dirty="0">
                <a:latin typeface="Times New Roman"/>
                <a:ea typeface="Times New Roman"/>
              </a:rPr>
              <a:t> </a:t>
            </a:r>
            <a:r>
              <a:rPr lang="ru-RU" sz="2400" b="1" dirty="0" err="1" smtClean="0">
                <a:latin typeface="Times New Roman"/>
                <a:ea typeface="Times New Roman"/>
              </a:rPr>
              <a:t>Сайпуддин</a:t>
            </a:r>
            <a:r>
              <a:rPr lang="ru-RU" sz="2400" b="1" dirty="0" smtClean="0">
                <a:latin typeface="Times New Roman"/>
                <a:ea typeface="Times New Roman"/>
              </a:rPr>
              <a:t> </a:t>
            </a:r>
            <a:r>
              <a:rPr lang="ru-RU" sz="2400" b="1" dirty="0" err="1" smtClean="0">
                <a:latin typeface="Times New Roman"/>
                <a:ea typeface="Times New Roman"/>
              </a:rPr>
              <a:t>Юсупович</a:t>
            </a:r>
            <a:r>
              <a:rPr lang="ru-RU" sz="2400" dirty="0" smtClean="0">
                <a:latin typeface="Times New Roman"/>
                <a:ea typeface="Times New Roman"/>
              </a:rPr>
              <a:t>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директор </a:t>
            </a:r>
            <a:r>
              <a:rPr lang="ru-RU" sz="2400" dirty="0">
                <a:latin typeface="Times New Roman"/>
                <a:ea typeface="Times New Roman"/>
              </a:rPr>
              <a:t>МБОУ </a:t>
            </a:r>
            <a:r>
              <a:rPr lang="ru-RU" sz="2400" dirty="0" smtClean="0">
                <a:latin typeface="Times New Roman"/>
                <a:ea typeface="Times New Roman"/>
              </a:rPr>
              <a:t>«</a:t>
            </a:r>
            <a:r>
              <a:rPr lang="ru-RU" sz="2400" dirty="0">
                <a:latin typeface="Times New Roman"/>
                <a:ea typeface="Times New Roman"/>
              </a:rPr>
              <a:t>Средняя общеобразовательная школа с. Даттах Ножай-</a:t>
            </a:r>
            <a:r>
              <a:rPr lang="ru-RU" sz="2400" dirty="0" err="1">
                <a:latin typeface="Times New Roman"/>
                <a:ea typeface="Times New Roman"/>
              </a:rPr>
              <a:t>Юртовского</a:t>
            </a:r>
            <a:r>
              <a:rPr lang="ru-RU" sz="2400" dirty="0">
                <a:latin typeface="Times New Roman"/>
                <a:ea typeface="Times New Roman"/>
              </a:rPr>
              <a:t> района», учитель истории, Почетный работник общего образования РФ,</a:t>
            </a:r>
            <a:r>
              <a:rPr lang="ru-RU" sz="2400" b="1" dirty="0"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Заслуженный учитель ЧР. 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2050" name="Picture 2" descr="D:\фото\SAM_09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1"/>
            <a:ext cx="597666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5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8024" y="524359"/>
            <a:ext cx="4176464" cy="512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1" i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Актив музея: </a:t>
            </a:r>
            <a:endParaRPr lang="ru-RU" sz="2800" dirty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1600" b="1" dirty="0" err="1" smtClean="0">
                <a:latin typeface="Tahoma"/>
                <a:ea typeface="Calibri"/>
                <a:cs typeface="Times New Roman"/>
              </a:rPr>
              <a:t>Я.С.Зубайраев</a:t>
            </a:r>
            <a:r>
              <a:rPr lang="ru-RU" sz="1600" b="1" dirty="0">
                <a:latin typeface="Tahoma"/>
                <a:ea typeface="Calibri"/>
                <a:cs typeface="Times New Roman"/>
              </a:rPr>
              <a:t>, </a:t>
            </a:r>
            <a:r>
              <a:rPr lang="ru-RU" sz="1600" dirty="0">
                <a:latin typeface="Tahoma"/>
                <a:ea typeface="Calibri"/>
                <a:cs typeface="Times New Roman"/>
              </a:rPr>
              <a:t>руководитель музея</a:t>
            </a:r>
            <a:r>
              <a:rPr lang="ru-RU" sz="1600" dirty="0">
                <a:latin typeface="Eras Light ITC"/>
                <a:ea typeface="Calibri"/>
                <a:cs typeface="Times New Roman"/>
              </a:rPr>
              <a:t>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 err="1">
                <a:latin typeface="Tahoma"/>
                <a:ea typeface="Calibri"/>
                <a:cs typeface="Times New Roman"/>
              </a:rPr>
              <a:t>Д.Х.Закарлаева</a:t>
            </a:r>
            <a:r>
              <a:rPr lang="ru-RU" sz="1600" b="1" dirty="0">
                <a:latin typeface="Tahoma"/>
                <a:ea typeface="Calibri"/>
                <a:cs typeface="Times New Roman"/>
              </a:rPr>
              <a:t>, </a:t>
            </a:r>
            <a:r>
              <a:rPr lang="ru-RU" sz="1600" dirty="0">
                <a:latin typeface="Tahoma"/>
                <a:ea typeface="Calibri"/>
                <a:cs typeface="Times New Roman"/>
              </a:rPr>
              <a:t>смотритель музея;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 err="1">
                <a:latin typeface="Calibri"/>
                <a:ea typeface="Calibri"/>
                <a:cs typeface="Times New Roman"/>
              </a:rPr>
              <a:t>Хункарбиев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Л.А. 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– учитель географии;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 err="1">
                <a:latin typeface="Calibri"/>
                <a:ea typeface="Calibri"/>
                <a:cs typeface="Times New Roman"/>
              </a:rPr>
              <a:t>Доулбиева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Л.У. 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– учитель чеченского языка и литературы;;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 err="1">
                <a:latin typeface="Calibri"/>
                <a:ea typeface="Calibri"/>
                <a:cs typeface="Times New Roman"/>
              </a:rPr>
              <a:t>Мухуева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Г.А. 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- учитель русского языка и литературы;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>
                <a:latin typeface="Calibri"/>
                <a:ea typeface="Calibri"/>
                <a:cs typeface="Times New Roman"/>
              </a:rPr>
              <a:t>Джабраилова </a:t>
            </a:r>
            <a:r>
              <a:rPr lang="ru-RU" sz="1600" b="1" dirty="0" err="1">
                <a:latin typeface="Calibri"/>
                <a:ea typeface="Calibri"/>
                <a:cs typeface="Times New Roman"/>
              </a:rPr>
              <a:t>Радима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-  ученица 9 класса;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 err="1">
                <a:latin typeface="Calibri"/>
                <a:ea typeface="Calibri"/>
                <a:cs typeface="Times New Roman"/>
              </a:rPr>
              <a:t>Ирисбиева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1600" b="1" dirty="0" err="1">
                <a:latin typeface="Calibri"/>
                <a:ea typeface="Calibri"/>
                <a:cs typeface="Times New Roman"/>
              </a:rPr>
              <a:t>Зульфия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-  ученица 9 класса;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 err="1">
                <a:latin typeface="Calibri"/>
                <a:ea typeface="Calibri"/>
                <a:cs typeface="Times New Roman"/>
              </a:rPr>
              <a:t>Борзиева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1600" b="1" dirty="0" err="1">
                <a:latin typeface="Calibri"/>
                <a:ea typeface="Calibri"/>
                <a:cs typeface="Times New Roman"/>
              </a:rPr>
              <a:t>Залина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- ученица 9 класса;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 err="1">
                <a:latin typeface="Calibri"/>
                <a:ea typeface="Calibri"/>
                <a:cs typeface="Times New Roman"/>
              </a:rPr>
              <a:t>Абкаров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Рамзан –   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ученик 11 класса;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 err="1">
                <a:latin typeface="Calibri"/>
                <a:ea typeface="Calibri"/>
                <a:cs typeface="Times New Roman"/>
              </a:rPr>
              <a:t>Канаев</a:t>
            </a:r>
            <a:r>
              <a:rPr lang="ru-RU" sz="1600" b="1" dirty="0">
                <a:latin typeface="Calibri"/>
                <a:ea typeface="Calibri"/>
                <a:cs typeface="Times New Roman"/>
              </a:rPr>
              <a:t> </a:t>
            </a:r>
            <a:r>
              <a:rPr lang="ru-RU" sz="1600" b="1" dirty="0" err="1">
                <a:latin typeface="Calibri"/>
                <a:ea typeface="Calibri"/>
                <a:cs typeface="Times New Roman"/>
              </a:rPr>
              <a:t>Андарбек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>  -  ученик 11 класса.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905000" algn="l"/>
              </a:tabLst>
            </a:pPr>
            <a:r>
              <a:rPr lang="ru-RU" dirty="0">
                <a:latin typeface="Calibri"/>
                <a:ea typeface="Calibri"/>
                <a:cs typeface="Times New Roman"/>
              </a:rPr>
              <a:t>                             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C:\Users\777\Desktop\новый фото\SAM_0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2234"/>
            <a:ext cx="3991024" cy="29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77\Desktop\новый фото\SAM_0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70" y="3717032"/>
            <a:ext cx="4001545" cy="30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77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336704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Активом музея собран исследовательский материал о земляке лётчике военной авиации </a:t>
            </a:r>
            <a:r>
              <a:rPr lang="ru-RU" sz="2400" dirty="0" err="1" smtClean="0">
                <a:effectLst/>
                <a:latin typeface="Times New Roman"/>
                <a:ea typeface="Times New Roman"/>
                <a:cs typeface="Times New Roman"/>
              </a:rPr>
              <a:t>А.С.Мацаеве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, материал об истории нашего края, о знаменитых личностях села, об участниках Великой Отечественной войны 1941-1945 гг., о передовиках производства, о выпускниках школы, орудия труда и предметы быта, старинное оружие, национальная одежда, полезные ископаемые и животный мир нашего края.</a:t>
            </a:r>
            <a:b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 В фонде музея фотографии, стенды, экспозиции, альбомы, вещевые экспонаты, уникальные материалы из семейных архивов учащихся - это фотографии и награды участников войны, автобиографии известных личностей села, выпускников школы, рукописные документы, многочисленные предметы быта , труда и  другие мемориальные и типологические вещи,</a:t>
            </a:r>
            <a:r>
              <a:rPr lang="ru-RU" sz="26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интересный </a:t>
            </a:r>
            <a:r>
              <a:rPr lang="ru-RU" sz="2600" dirty="0">
                <a:effectLst/>
                <a:latin typeface="Times New Roman"/>
                <a:ea typeface="Times New Roman"/>
                <a:cs typeface="Times New Roman"/>
              </a:rPr>
              <a:t>материал, раскрывающий жизнь, быт и народное творчество чеченского народа: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84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\SAM_0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57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777\Desktop\новый фото\SAM_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9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496944" cy="6120680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800" b="1" u="sng" spc="0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В нашем музее оформлены следующие экспозиции:</a:t>
            </a:r>
            <a:endParaRPr lang="ru-RU" sz="2800" dirty="0">
              <a:solidFill>
                <a:srgbClr val="C00000"/>
              </a:solidFill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  1.  «Он  в полете навсегда!»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400" b="0" spc="0" dirty="0" smtClean="0">
                <a:effectLst/>
                <a:latin typeface="Times New Roman"/>
                <a:ea typeface="Times New Roman"/>
                <a:cs typeface="Times New Roman"/>
              </a:rPr>
              <a:t>2.  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«От выпускника сельской школы до Президента                     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      Академии наук ЧР»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400" b="0" spc="0" dirty="0" smtClean="0">
                <a:effectLst/>
                <a:latin typeface="Times New Roman"/>
                <a:ea typeface="Times New Roman"/>
                <a:cs typeface="Times New Roman"/>
              </a:rPr>
              <a:t>3.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 «Знаменитые люди </a:t>
            </a:r>
            <a:r>
              <a:rPr lang="ru-RU" sz="2400" dirty="0" err="1" smtClean="0">
                <a:effectLst/>
                <a:latin typeface="Times New Roman"/>
                <a:ea typeface="Times New Roman"/>
                <a:cs typeface="Times New Roman"/>
              </a:rPr>
              <a:t>Даттаха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400" b="0" spc="0" dirty="0" smtClean="0">
                <a:effectLst/>
                <a:latin typeface="Times New Roman"/>
                <a:ea typeface="Times New Roman"/>
                <a:cs typeface="Times New Roman"/>
              </a:rPr>
              <a:t>4. «Ветераны ВОВ,  жители </a:t>
            </a:r>
            <a:r>
              <a:rPr lang="ru-RU" sz="2400" b="0" spc="0" dirty="0" err="1" smtClean="0">
                <a:effectLst/>
                <a:latin typeface="Times New Roman"/>
                <a:ea typeface="Times New Roman"/>
                <a:cs typeface="Times New Roman"/>
              </a:rPr>
              <a:t>с.Даттах</a:t>
            </a:r>
            <a:r>
              <a:rPr lang="ru-RU" sz="2400" b="0" spc="0" dirty="0" smtClean="0">
                <a:effectLst/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  5. «Предметы быта, старинные инструменты, орудия       </a:t>
            </a:r>
          </a:p>
          <a:p>
            <a:pPr marL="45720" indent="0"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       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труда»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6. </a:t>
            </a:r>
            <a:r>
              <a:rPr lang="ru-RU" sz="2400" b="0" spc="0" dirty="0" smtClean="0">
                <a:effectLst/>
                <a:latin typeface="Times New Roman"/>
                <a:ea typeface="Times New Roman"/>
                <a:cs typeface="Times New Roman"/>
              </a:rPr>
              <a:t>«Край родной – земля </a:t>
            </a:r>
            <a:r>
              <a:rPr lang="ru-RU" sz="2400" b="0" spc="0" dirty="0" err="1" smtClean="0">
                <a:effectLst/>
                <a:latin typeface="Times New Roman"/>
                <a:ea typeface="Times New Roman"/>
                <a:cs typeface="Times New Roman"/>
              </a:rPr>
              <a:t>Даттахская</a:t>
            </a:r>
            <a:r>
              <a:rPr lang="ru-RU" sz="2400" b="0" spc="0" dirty="0" smtClean="0">
                <a:effectLst/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7. «Национальная одежда» </a:t>
            </a:r>
            <a:b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8. «Чеченское оружие»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9. </a:t>
            </a:r>
            <a:r>
              <a:rPr lang="ru-RU" sz="2400" b="0" spc="0" dirty="0" smtClean="0">
                <a:effectLst/>
                <a:latin typeface="Times New Roman"/>
                <a:ea typeface="Times New Roman"/>
                <a:cs typeface="Times New Roman"/>
              </a:rPr>
              <a:t>«Я с семьей, она со мной и вместе мы со школой» 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00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18288" lvl="0" indent="0" algn="ctr">
              <a:spcAft>
                <a:spcPts val="0"/>
              </a:spcAft>
              <a:buClrTx/>
              <a:buSzPct val="60000"/>
              <a:buNone/>
            </a:pPr>
            <a:r>
              <a:rPr lang="ru-RU" sz="28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Первая экспозиция посвящена военному лётчику, полковнику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Али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Селиевичу</a:t>
            </a:r>
            <a:r>
              <a:rPr lang="ru-RU" sz="28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Мацаеву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Times New Roman"/>
              <a:cs typeface="Times New Roman"/>
            </a:endParaRPr>
          </a:p>
          <a:p>
            <a:pPr marL="18288" lvl="0" indent="0" algn="ctr">
              <a:spcAft>
                <a:spcPts val="0"/>
              </a:spcAft>
              <a:buClrTx/>
              <a:buSzPct val="60000"/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«Он в полете навсегда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!»</a:t>
            </a:r>
          </a:p>
          <a:p>
            <a:pPr marL="18288" lvl="0" indent="0" algn="ctr">
              <a:spcAft>
                <a:spcPts val="0"/>
              </a:spcAft>
              <a:buClrTx/>
              <a:buSzPct val="60000"/>
              <a:buNone/>
            </a:pP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 descr="C:\Users\777\Desktop\новый фото\SAM_08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168352" cy="42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:\DCIM\100PHOTO\SAM_0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17" y="1916832"/>
            <a:ext cx="5292080" cy="42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33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0"/>
    </mc:Choice>
    <mc:Fallback>
      <p:transition spd="slow" advClick="0" advTm="1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DCIM\100PHOTO\SAM_0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3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777\Desktop\Музей-4\DSC_2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2152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42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052736"/>
            <a:ext cx="7128792" cy="4433665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3200" dirty="0">
                <a:solidFill>
                  <a:srgbClr val="4E3B30"/>
                </a:solidFill>
                <a:latin typeface="Franklin Gothic Book"/>
              </a:rPr>
              <a:t>Цель открытия: воспитание гражданственности, патриотизма, уважительного отношения  к истории края, роли нашего народа в развитии мировой цивилизации, сохранении исторической памяти.</a:t>
            </a:r>
          </a:p>
          <a:p>
            <a:pPr marL="342900" lvl="0" indent="-342900">
              <a:lnSpc>
                <a:spcPct val="100000"/>
              </a:lnSpc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3200" dirty="0">
                <a:solidFill>
                  <a:srgbClr val="4E3B30"/>
                </a:solidFill>
                <a:latin typeface="Franklin Gothic Book"/>
              </a:rPr>
              <a:t>Направление - краеведческое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8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Фото01.04\SAM_1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9" y="156007"/>
            <a:ext cx="4350804" cy="345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777\Desktop\Фото01.04\SAM_1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89" y="188640"/>
            <a:ext cx="4435211" cy="341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777\Desktop\Фото01.04\SAM_1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88" y="3557180"/>
            <a:ext cx="4350805" cy="3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777\Desktop\Фото01.04\SAM_11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89" y="3557181"/>
            <a:ext cx="4427984" cy="3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97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0242" y="0"/>
            <a:ext cx="4464246" cy="5733256"/>
          </a:xfrm>
        </p:spPr>
        <p:txBody>
          <a:bodyPr>
            <a:normAutofit fontScale="47500" lnSpcReduction="20000"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en-US" sz="5100" b="1" u="sng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2.Экспозиция </a:t>
            </a:r>
            <a:endParaRPr lang="ru-RU" sz="5100" b="1" u="sng" spc="0" dirty="0" smtClean="0">
              <a:solidFill>
                <a:srgbClr val="FF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en-US" sz="51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« </a:t>
            </a:r>
            <a:r>
              <a:rPr lang="en-US" sz="51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От</a:t>
            </a:r>
            <a:r>
              <a:rPr lang="en-US" sz="51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51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выпускника</a:t>
            </a:r>
            <a:r>
              <a:rPr lang="en-US" sz="51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51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сельской</a:t>
            </a:r>
            <a:r>
              <a:rPr lang="en-US" sz="51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школы </a:t>
            </a:r>
            <a:r>
              <a:rPr lang="en-US" sz="51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до</a:t>
            </a:r>
            <a:r>
              <a:rPr lang="en-US" sz="51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51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Президента</a:t>
            </a:r>
            <a:r>
              <a:rPr lang="en-US" sz="51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51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Академии</a:t>
            </a:r>
            <a:r>
              <a:rPr lang="en-US" sz="51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US" sz="51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наук</a:t>
            </a:r>
            <a:r>
              <a:rPr lang="en-US" sz="51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 ЧР»</a:t>
            </a:r>
            <a:endParaRPr lang="ru-RU" sz="51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indent="0">
              <a:spcAft>
                <a:spcPts val="0"/>
              </a:spcAft>
              <a:buNone/>
            </a:pPr>
            <a:endParaRPr lang="ru-RU" sz="2400" dirty="0" smtClean="0">
              <a:latin typeface="Times New Roman"/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sz="3300" dirty="0" smtClean="0">
                <a:latin typeface="Times New Roman"/>
                <a:ea typeface="Times New Roman"/>
                <a:cs typeface="Times New Roman"/>
              </a:rPr>
              <a:t>В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Чеченской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Республике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наверное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нет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человека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который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не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знал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бы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Шахруди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Айдиевича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Гапурова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3300" dirty="0">
              <a:latin typeface="Calibri"/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3300" dirty="0">
                <a:latin typeface="Times New Roman"/>
                <a:ea typeface="Times New Roman"/>
                <a:cs typeface="Times New Roman"/>
              </a:rPr>
              <a:t>Он жил и учился в соседнем селе </a:t>
            </a:r>
            <a:endParaRPr lang="ru-RU" sz="3300" dirty="0" smtClean="0">
              <a:latin typeface="Times New Roman"/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3300" dirty="0" err="1" smtClean="0">
                <a:latin typeface="Times New Roman"/>
                <a:ea typeface="Times New Roman"/>
                <a:cs typeface="Times New Roman"/>
              </a:rPr>
              <a:t>Булгат-Ирзу</a:t>
            </a:r>
            <a:r>
              <a:rPr lang="ru-RU" sz="33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3300" dirty="0">
              <a:latin typeface="Calibri"/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3300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3300" dirty="0" smtClean="0"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sz="3300" dirty="0">
                <a:latin typeface="Times New Roman"/>
                <a:ea typeface="Times New Roman"/>
                <a:cs typeface="Times New Roman"/>
              </a:rPr>
              <a:t>сегодняшний день Гапуров – автор более ста пятнадцати научных публикаций. В июле 2006 года </a:t>
            </a:r>
            <a:r>
              <a:rPr lang="ru-RU" sz="3300" dirty="0" err="1">
                <a:latin typeface="Times New Roman"/>
                <a:ea typeface="Times New Roman"/>
                <a:cs typeface="Times New Roman"/>
              </a:rPr>
              <a:t>Ш.А.Гапуров</a:t>
            </a:r>
            <a:r>
              <a:rPr lang="ru-RU" sz="3300" dirty="0">
                <a:latin typeface="Times New Roman"/>
                <a:ea typeface="Times New Roman"/>
                <a:cs typeface="Times New Roman"/>
              </a:rPr>
              <a:t> был избран академиком Академии наук Чеченской Республики и ее президентом. </a:t>
            </a:r>
            <a:endParaRPr lang="ru-RU" sz="3300" dirty="0" smtClean="0">
              <a:latin typeface="Times New Roman"/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sz="3300" dirty="0">
              <a:latin typeface="Calibri"/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Большую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помощь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оказывали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нашему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музею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сотрудники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Академии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наук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ЧР.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Они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подарили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музею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более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ста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изданий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3300" dirty="0">
              <a:latin typeface="Calibri"/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Шахруди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Айдиевич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Гапуров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пользуется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огромным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авторитетом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в ЧР,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является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знаменитым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человеком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Северного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300" dirty="0" err="1">
                <a:latin typeface="Times New Roman"/>
                <a:ea typeface="Times New Roman"/>
                <a:cs typeface="Times New Roman"/>
              </a:rPr>
              <a:t>Кавказа</a:t>
            </a:r>
            <a:r>
              <a:rPr lang="en-US" sz="3300" dirty="0">
                <a:latin typeface="Times New Roman"/>
                <a:ea typeface="Times New Roman"/>
                <a:cs typeface="Times New Roman"/>
              </a:rPr>
              <a:t>. </a:t>
            </a:r>
            <a:endParaRPr lang="ru-RU" sz="3300" dirty="0">
              <a:latin typeface="Calibri"/>
              <a:ea typeface="Times New Roman"/>
              <a:cs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</a:rPr>
              <a:t/>
            </a:r>
            <a:br>
              <a:rPr lang="en-US" dirty="0" smtClean="0"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4" name="Picture 2" descr="C:\Users\777\Desktop\новый фото\SAM_0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4" y="116632"/>
            <a:ext cx="417671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800" b="1" u="sng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3.Экспозиция, наши знаменитые земляки.</a:t>
            </a:r>
            <a:endParaRPr lang="ru-RU" sz="2800" dirty="0" smtClean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400" b="1" dirty="0" smtClean="0">
                <a:effectLst/>
                <a:latin typeface="Times New Roman"/>
                <a:ea typeface="Times New Roman"/>
                <a:cs typeface="Times New Roman"/>
              </a:rPr>
              <a:t>Эта экспозиция посвящена нашем знаменитым землякам и  выпускникам школы.</a:t>
            </a:r>
            <a:endParaRPr lang="ru-RU" sz="2400" b="1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sz="2400" b="1" dirty="0" smtClean="0">
                <a:effectLst/>
                <a:latin typeface="Times New Roman"/>
                <a:ea typeface="Times New Roman"/>
                <a:cs typeface="Times New Roman"/>
              </a:rPr>
              <a:t>Данная экспозиция имеет огромное значение в деле воспитания и формирования личности учащихся воспитания Гражданина и Патриота.</a:t>
            </a:r>
            <a:endParaRPr lang="ru-RU" sz="2400" b="1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400" b="1" dirty="0" smtClean="0">
                <a:effectLst/>
                <a:latin typeface="Times New Roman"/>
                <a:ea typeface="Times New Roman"/>
                <a:cs typeface="Times New Roman"/>
              </a:rPr>
              <a:t>Слава и гордость нашего села его жители.</a:t>
            </a:r>
            <a:endParaRPr lang="ru-RU" sz="2400" b="1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sz="2400" b="1" dirty="0" smtClean="0">
                <a:effectLst/>
                <a:latin typeface="Times New Roman"/>
                <a:ea typeface="Times New Roman"/>
                <a:cs typeface="Times New Roman"/>
              </a:rPr>
              <a:t>Мы гордимся знаменитыми земляками, чьи имена являются примером для подрастающего поколения:</a:t>
            </a:r>
            <a:endParaRPr lang="ru-RU" sz="2400" b="1" dirty="0"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96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76056" y="332656"/>
            <a:ext cx="3960440" cy="6192688"/>
          </a:xfrm>
        </p:spPr>
        <p:txBody>
          <a:bodyPr>
            <a:normAutofit/>
          </a:bodyPr>
          <a:lstStyle/>
          <a:p>
            <a:pPr marL="45720" lv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1.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Чадаев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Ваха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Абдулмуслимович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 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0" lv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« Он не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нуждался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в </a:t>
            </a:r>
            <a:r>
              <a:rPr lang="en-US" sz="24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представлении</a:t>
            </a: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Кандидат физико-математических наук, доцент, Почётный работник высшего профессионального образования РФ.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Он заведовал кафедрой вычислительной математики и механики ЧГУ. </a:t>
            </a:r>
            <a:endParaRPr lang="ru-RU" dirty="0"/>
          </a:p>
        </p:txBody>
      </p:sp>
      <p:pic>
        <p:nvPicPr>
          <p:cNvPr id="21506" name="Picture 2" descr="C:\Users\777\Desktop\новый фото\SAM_0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85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60032" y="260648"/>
            <a:ext cx="4032448" cy="5865515"/>
          </a:xfrm>
        </p:spPr>
        <p:txBody>
          <a:bodyPr>
            <a:normAutofit fontScale="92500" lnSpcReduction="20000"/>
          </a:bodyPr>
          <a:lstStyle/>
          <a:p>
            <a:pPr marL="45720" lvl="0" indent="0" algn="ctr">
              <a:buNone/>
            </a:pPr>
            <a:r>
              <a:rPr lang="ru-RU" sz="2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2.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Байсултанов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Дадаш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Бобаевич</a:t>
            </a:r>
            <a:r>
              <a:rPr lang="en-US" sz="2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.</a:t>
            </a:r>
            <a:endParaRPr lang="ru-RU" sz="26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Писатель , прозаик , член Союза писателей ЧР. В 1992 году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Дадаш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Бобаевич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вместе с братом Даудом выпустил «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Чеченско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-русский фразеологический словарь» (содержанием около 3 тысячи фразеологизмов). 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Дадаш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–автор исторической повести «Имам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Экмирза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» и исторических  рассказов и пьес, а также многочисленных публицистических и научно- лингвистических  статей.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последняя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его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работа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–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монографическая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рукопись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«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Древние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нахи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»,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которая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проливает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свет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на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многие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проблемы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нахских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языков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историко-лингвистическом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аспекте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 descr="C:\Users\777\Desktop\новый фото\SAM_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08512" cy="6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13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88640"/>
            <a:ext cx="4176464" cy="6408712"/>
          </a:xfrm>
        </p:spPr>
        <p:txBody>
          <a:bodyPr>
            <a:normAutofit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3.Аболханов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Хаким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Аболханович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endParaRPr lang="ru-RU" sz="2400" b="1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Член Союза журналистов России, член Союза писателей  </a:t>
            </a:r>
            <a:r>
              <a:rPr lang="ru-RU" sz="2800" dirty="0" err="1" smtClean="0">
                <a:effectLst/>
                <a:latin typeface="Times New Roman"/>
                <a:ea typeface="Times New Roman"/>
                <a:cs typeface="Times New Roman"/>
              </a:rPr>
              <a:t>России.Работает</a:t>
            </a: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 в  республиканской общественно – политической  газете «</a:t>
            </a:r>
            <a:r>
              <a:rPr lang="ru-RU" sz="2800" dirty="0" err="1" smtClean="0">
                <a:effectLst/>
                <a:latin typeface="Times New Roman"/>
                <a:ea typeface="Times New Roman"/>
                <a:cs typeface="Times New Roman"/>
              </a:rPr>
              <a:t>Даймохк</a:t>
            </a: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», редактором  отдела культуры  и образования. </a:t>
            </a:r>
            <a:endParaRPr lang="ru-RU" sz="2800" dirty="0">
              <a:ea typeface="Times New Roman"/>
              <a:cs typeface="Times New Roman"/>
            </a:endParaRP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8194" name="Picture 2" descr="C:\Users\777\Desktop\новый фото\SAM_0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37448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3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116633"/>
            <a:ext cx="4392488" cy="5616624"/>
          </a:xfrm>
        </p:spPr>
        <p:txBody>
          <a:bodyPr>
            <a:normAutofit/>
          </a:bodyPr>
          <a:lstStyle/>
          <a:p>
            <a:pPr lvl="0" indent="0">
              <a:buNone/>
            </a:pPr>
            <a:endParaRPr lang="ru-RU" sz="2600" b="1" dirty="0" smtClean="0">
              <a:solidFill>
                <a:srgbClr val="FF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lvl="0" indent="0">
              <a:buNone/>
            </a:pPr>
            <a:endParaRPr lang="ru-RU" sz="2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0">
              <a:buNone/>
            </a:pPr>
            <a:r>
              <a:rPr lang="ru-RU" sz="2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2600" b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2600" b="1" dirty="0" err="1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Хирахматов</a:t>
            </a:r>
            <a:r>
              <a:rPr lang="ru-RU" sz="2600" b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600" b="1" dirty="0" err="1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Хамзат</a:t>
            </a:r>
            <a:r>
              <a:rPr lang="ru-RU" sz="2600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</a:p>
          <a:p>
            <a:pPr lvl="0" indent="0">
              <a:buNone/>
            </a:pPr>
            <a:r>
              <a:rPr lang="ru-RU" sz="2600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выпускник </a:t>
            </a:r>
            <a:r>
              <a:rPr lang="ru-RU" sz="2600" dirty="0" err="1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Даттахской</a:t>
            </a:r>
            <a:r>
              <a:rPr lang="ru-RU" sz="2600" dirty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 СШ. Заместитель муфтия ЧР, является авторитетным духовным деятелем ЧР. Внес большой вклад в дело духовно -  нравственного воспитания  молодежи ЧР</a:t>
            </a:r>
            <a:endParaRPr lang="ru-RU" sz="26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9" name="Picture 3" descr="D:\фото\SAM_0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4" y="1340768"/>
            <a:ext cx="441649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23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0" y="116632"/>
            <a:ext cx="4392488" cy="6408712"/>
          </a:xfrm>
        </p:spPr>
        <p:txBody>
          <a:bodyPr>
            <a:normAutofit fontScale="70000" lnSpcReduction="20000"/>
          </a:bodyPr>
          <a:lstStyle/>
          <a:p>
            <a:pPr marL="180340" indent="0" algn="just">
              <a:spcAft>
                <a:spcPts val="0"/>
              </a:spcAft>
              <a:buNone/>
            </a:pPr>
            <a:r>
              <a:rPr lang="ru-RU" sz="3400" b="1" dirty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6</a:t>
            </a:r>
            <a:r>
              <a:rPr lang="ru-RU" sz="3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. «Верность Земле»</a:t>
            </a:r>
            <a:endParaRPr lang="ru-RU" sz="34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600" b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Бегоева</a:t>
            </a:r>
            <a:r>
              <a:rPr lang="ru-RU" sz="2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Белиса</a:t>
            </a:r>
            <a:r>
              <a:rPr lang="ru-RU" sz="2600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Бегоевна</a:t>
            </a:r>
            <a:r>
              <a:rPr lang="ru-RU" sz="260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работала в хозяйстве колхоза им. Ленина  с. Даттах.</a:t>
            </a:r>
            <a:endParaRPr lang="ru-RU" sz="2400" dirty="0"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Одна из первых в колхозе начала  выращивать табак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Белиса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Бегоева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выполняла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план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полтора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два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раза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Её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имя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часто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называли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среди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победителей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социалистического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соревнования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Она была лидером  и наставником  молодежи, пользовалась  заслуженным авторитетом среди товарищей. </a:t>
            </a:r>
            <a:endParaRPr lang="ru-RU" sz="2400" dirty="0"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Бегоева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Б.Б.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возглавила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комсомольскую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молодежную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бригаду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Совершенствуя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технологию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выращивания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табака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добивалась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немалых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успехов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Белиса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Бегоевна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стала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членом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района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обкома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коммунистической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партии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Была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делегатом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 26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съезда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коммунистической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партии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делегатом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IV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Всесоюзного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съезда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колхозников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Её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выдвинули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кандидатом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народные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депутаты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СССР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Ножай-Юртовскому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территориальному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округу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ea typeface="Times New Roman"/>
              <a:cs typeface="Times New Roman"/>
            </a:endParaRPr>
          </a:p>
          <a:p>
            <a:pPr marL="18288" indent="0" algn="just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За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многолетний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труд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особые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успехи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развитии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сельского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хозяйства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за активное участие в общественной жизни села и района, за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высокие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показатели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своей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трудовой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деятельности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была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награждена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правительственными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наградами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среди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которых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ордена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медали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не только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районного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республиканского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союзного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значения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: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5122" name="Picture 2" descr="C:\Users\777\Desktop\новый фото\SAM_0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124937" cy="315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SAM_0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3" y="3429000"/>
            <a:ext cx="4127868" cy="309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78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60648"/>
            <a:ext cx="4536504" cy="6264696"/>
          </a:xfrm>
        </p:spPr>
        <p:txBody>
          <a:bodyPr>
            <a:normAutofit fontScale="62500" lnSpcReduction="20000"/>
          </a:bodyPr>
          <a:lstStyle/>
          <a:p>
            <a:pPr indent="0">
              <a:spcAft>
                <a:spcPts val="0"/>
              </a:spcAft>
              <a:buNone/>
            </a:pPr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8. </a:t>
            </a:r>
            <a:r>
              <a:rPr lang="ru-RU" sz="40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Гучигов</a:t>
            </a:r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40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Нажуд</a:t>
            </a:r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                                           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  </a:t>
            </a:r>
            <a:r>
              <a:rPr lang="ru-RU" sz="40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Абдуллахович</a:t>
            </a:r>
            <a:r>
              <a:rPr lang="ru-RU" sz="40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 </a:t>
            </a:r>
            <a:endParaRPr lang="ru-RU" sz="4000" dirty="0">
              <a:latin typeface="Times New Roman"/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Н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ачальник ОВД по  Ножай-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Юртовскому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району.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После окончания Даттахской  СШ призван в ряды Советской армии, отслужив полный срок службы начал трудовую деятельность в разных отраслях.С 2001 года работает в структурах Министерства Внутренних Дел ЧР.  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С 2009 г. работает на должности начальника ОВД по  Ножай-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Юртовскому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району.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Внес большой вклад в сохранение законности, правопорядка, в дело обеспечения безопасности граждан района. 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Нажуд  Абдуллахович  пользуется уважением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общественности села и района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имеет заслуженные боевые награды.</a:t>
            </a: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Кавалер ордена А.А.Кадырова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 descr="C:\Users\777\Desktop\новый фото\SAM_0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270473" cy="569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15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SAM_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873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Музей-4\DSC_28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0" y="260648"/>
            <a:ext cx="9012937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3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88641"/>
            <a:ext cx="4114800" cy="5832648"/>
          </a:xfrm>
        </p:spPr>
        <p:txBody>
          <a:bodyPr>
            <a:normAutofit fontScale="85000" lnSpcReduction="20000"/>
          </a:bodyPr>
          <a:lstStyle/>
          <a:p>
            <a:pPr indent="0">
              <a:spcAft>
                <a:spcPts val="0"/>
              </a:spcAft>
              <a:buNone/>
            </a:pPr>
            <a:r>
              <a:rPr lang="en-US" sz="2800" b="1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2800" b="1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2800" b="1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.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Джамалов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Раджул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Абдуллаевич</a:t>
            </a:r>
            <a:endParaRPr lang="ru-RU" sz="28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В 1981-1983гг.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служил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рядах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Советской Армии. После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срочной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службы в ЦГВ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Чехословакии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демобилизовался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запасом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офицера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Советских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войск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В 1996г. добровольно поступил на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военную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службу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контракту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на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должность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командира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комендантской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роты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Шелковского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района ЧР.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В 2000-2002гг. –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командир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отдельного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взвода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при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военной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комендатуре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Ножай-Юртовского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района СКВО.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В 2003-2004гг. –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заместитель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отдельной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роты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воспитательной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работе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при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военной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комендатуре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СКВО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Курчалойского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района.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В 2004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2005г.  –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заместитель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командира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отдельного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гвардейского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батальона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42-ой ГВ ОМСД СКВО.</a:t>
            </a: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В настоящее время полковник запаса.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42" name="Picture 2" descr="C:\Users\777\Desktop\новый фото\SAM_08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782"/>
            <a:ext cx="4440374" cy="59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26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27984" y="476672"/>
            <a:ext cx="4608512" cy="6120680"/>
          </a:xfrm>
        </p:spPr>
        <p:txBody>
          <a:bodyPr>
            <a:normAutofit fontScale="25000" lnSpcReduction="20000"/>
          </a:bodyPr>
          <a:lstStyle/>
          <a:p>
            <a:pPr marL="18288" lvl="0" indent="0" algn="ctr">
              <a:buNone/>
            </a:pPr>
            <a:r>
              <a:rPr lang="ru-RU" sz="8000" b="1" u="sng" spc="0" dirty="0" smtClean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Экспозиция «Ветераны ВОВ,  жители </a:t>
            </a:r>
            <a:r>
              <a:rPr lang="ru-RU" sz="8000" b="1" u="sng" spc="0" dirty="0" err="1" smtClean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с.Даттах</a:t>
            </a:r>
            <a:r>
              <a:rPr lang="ru-RU" sz="8000" b="1" u="sng" spc="0" dirty="0" smtClean="0">
                <a:solidFill>
                  <a:schemeClr val="accent6"/>
                </a:solidFill>
                <a:effectLst/>
                <a:latin typeface="Times New Roman"/>
                <a:ea typeface="Times New Roman"/>
                <a:cs typeface="Times New Roman"/>
              </a:rPr>
              <a:t>»</a:t>
            </a:r>
            <a:endParaRPr lang="ru-RU" sz="8000" dirty="0">
              <a:solidFill>
                <a:schemeClr val="accent6"/>
              </a:solidFill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 музее оформлен стенд,  посвященный участникам ВОВ,  жителям с. Даттах </a:t>
            </a:r>
          </a:p>
          <a:p>
            <a:pPr indent="0">
              <a:spcAft>
                <a:spcPts val="0"/>
              </a:spcAft>
              <a:buNone/>
            </a:pPr>
            <a:r>
              <a:rPr lang="en-US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 «В нем сосредоточен материал о </a:t>
            </a:r>
            <a:r>
              <a:rPr lang="ru-RU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по</a:t>
            </a:r>
            <a:r>
              <a:rPr lang="en-US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беде </a:t>
            </a:r>
            <a:r>
              <a:rPr lang="ru-RU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Советского народа  в </a:t>
            </a:r>
            <a:r>
              <a:rPr lang="ru-RU" sz="6400" dirty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ВОВ </a:t>
            </a:r>
            <a:r>
              <a:rPr lang="en-US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, фотографии участников ВОВ, списки погибших и без вести пропавших.</a:t>
            </a:r>
            <a:endParaRPr lang="ru-RU" sz="6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lvl="0" indent="0"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en-US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64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Великая Отечественная война черной отметиной прошла через каждую семью нашего села</a:t>
            </a:r>
          </a:p>
          <a:p>
            <a:pPr lvl="0" indent="0"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64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25 наших земляка ушли защищать Отечество на фронт. </a:t>
            </a:r>
          </a:p>
          <a:p>
            <a:pPr lvl="0" indent="0"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6400" dirty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18 из них не вернулись.</a:t>
            </a:r>
          </a:p>
          <a:p>
            <a:pPr indent="0">
              <a:spcAft>
                <a:spcPts val="0"/>
              </a:spcAft>
              <a:buNone/>
            </a:pPr>
            <a:r>
              <a:rPr lang="en-US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Наличие стенда Ветераны ВОВ для учащихся нашей школы – событие важное и ко многому обязывающее. И дело не только в том, что пройдя жесткий отбор, туда попадают лучшие. Скорее, подвиги сельчан реализует в каждом подростке потребность испытать свою сопричастность к подвигу отцов и дедов, оставляя в душе чувство гордости и любви к Родине.</a:t>
            </a:r>
            <a:endParaRPr lang="ru-RU" sz="6400" dirty="0">
              <a:solidFill>
                <a:schemeClr val="bg2">
                  <a:lumMod val="25000"/>
                </a:schemeClr>
              </a:solidFill>
              <a:ea typeface="Times New Roman"/>
              <a:cs typeface="Times New Roman"/>
            </a:endParaRPr>
          </a:p>
          <a:p>
            <a:pPr marL="18288" indent="0">
              <a:buNone/>
            </a:pPr>
            <a:r>
              <a:rPr lang="en-US" sz="64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/>
                <a:ea typeface="Times New Roman"/>
              </a:rPr>
              <a:t>Для того чтобы осознать значение Победы, понять ту цену, которую заплатили наши деды и прадеды за счастье жить на земле, мы уже второй год работаем над экспозицией «Война в истории моей семьи». </a:t>
            </a:r>
            <a:endParaRPr lang="ru-RU" sz="6400" dirty="0" smtClean="0">
              <a:solidFill>
                <a:schemeClr val="bg2">
                  <a:lumMod val="25000"/>
                </a:schemeClr>
              </a:solidFill>
              <a:effectLst/>
              <a:latin typeface="Times New Roman"/>
              <a:ea typeface="Times New Roman"/>
            </a:endParaRPr>
          </a:p>
          <a:p>
            <a:pPr marL="18288" indent="0">
              <a:buNone/>
            </a:pPr>
            <a:endParaRPr lang="ru-RU" dirty="0" smtClean="0">
              <a:effectLst/>
              <a:latin typeface="Times New Roman"/>
              <a:ea typeface="Times New Roman"/>
            </a:endParaRPr>
          </a:p>
          <a:p>
            <a:pPr marL="18288" indent="0">
              <a:buNone/>
            </a:pPr>
            <a:r>
              <a:rPr lang="en-US" dirty="0" smtClean="0">
                <a:effectLst/>
                <a:latin typeface="Times New Roman"/>
                <a:ea typeface="Times New Roman"/>
              </a:rPr>
              <a:t/>
            </a:r>
            <a:br>
              <a:rPr lang="en-US" dirty="0" smtClean="0"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4098" name="Picture 2" descr="H:\DCIM\100PHOTO\SAM_0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2" y="548680"/>
            <a:ext cx="4032448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14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55976" y="129635"/>
            <a:ext cx="4536504" cy="511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lvl="0">
              <a:spcBef>
                <a:spcPct val="20000"/>
              </a:spcBef>
              <a:buSzPct val="60000"/>
            </a:pPr>
            <a:r>
              <a:rPr lang="ru-RU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Айбартаев</a:t>
            </a:r>
            <a:r>
              <a:rPr lang="ru-RU" sz="24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24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Журжани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marL="18288" lvl="0">
              <a:spcBef>
                <a:spcPct val="20000"/>
              </a:spcBef>
              <a:buSzPct val="60000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родился  в селе Даттах   Ножай – Юртовского района  в 1921 г. В 1941 г. он был призван в ряды Красной Армии.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Участник обороны  Сталинграда, освобождения Ростова,  форсирования Днепра.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Times New Roman"/>
              <a:cs typeface="Times New Roman"/>
            </a:endParaRPr>
          </a:p>
          <a:p>
            <a:pPr marL="18288" lvl="0">
              <a:spcBef>
                <a:spcPct val="20000"/>
              </a:spcBef>
              <a:buSzPct val="60000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Он участник освобождения Украины, где был тяжело ранен, шесть месяцев пролежал в госпитале, имеет боевые награды.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Times New Roman"/>
              <a:cs typeface="Times New Roman"/>
            </a:endParaRPr>
          </a:p>
          <a:p>
            <a:pPr marL="18288" lvl="0">
              <a:spcBef>
                <a:spcPct val="20000"/>
              </a:spcBef>
              <a:buSzPct val="60000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В 1945 г. Журжани  был демобилизован , с родными  встретился  в  Киргизии.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Times New Roman"/>
              <a:cs typeface="Times New Roman"/>
            </a:endParaRPr>
          </a:p>
          <a:p>
            <a:pPr marL="18288" lvl="0">
              <a:spcBef>
                <a:spcPct val="20000"/>
              </a:spcBef>
              <a:buSzPct val="60000"/>
            </a:pPr>
            <a:r>
              <a:rPr lang="en-US" dirty="0">
                <a:latin typeface="Times New Roman"/>
                <a:ea typeface="Times New Roman"/>
                <a:cs typeface="Times New Roman"/>
              </a:rPr>
              <a:t>В 1958 г. он  вернулся в родное село Даттах, работал  лесником , принимал  активное  участие в общественной жизни села, выступал   с воспоминаниями   перед молодежью.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Times New Roman"/>
              <a:cs typeface="Times New Roman"/>
            </a:endParaRPr>
          </a:p>
        </p:txBody>
      </p:sp>
      <p:pic>
        <p:nvPicPr>
          <p:cNvPr id="6" name="Picture 2" descr="D:\фото\SAM_0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929633" cy="52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74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4008" y="1169920"/>
            <a:ext cx="4032448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i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Висангираев</a:t>
            </a:r>
            <a:r>
              <a:rPr lang="ru-RU" sz="2800" b="1" i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Туп- Али</a:t>
            </a:r>
            <a:r>
              <a:rPr lang="ru-RU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marL="45720" lvl="0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родился  в 1921г. в селе Даттах  Ножай – Юртовского района.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ea typeface="Times New Roman"/>
              <a:cs typeface="Times New Roman"/>
            </a:endParaRPr>
          </a:p>
          <a:p>
            <a:pPr marL="45720" lvl="0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В 1941 г.  он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добровольцем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ушел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фронт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ea typeface="Times New Roman"/>
              <a:cs typeface="Times New Roman"/>
            </a:endParaRPr>
          </a:p>
          <a:p>
            <a:pPr marL="45720" lvl="0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Воевал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многих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участках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фронта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, в том 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числе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под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Сталинградом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ea typeface="Times New Roman"/>
              <a:cs typeface="Times New Roman"/>
            </a:endParaRPr>
          </a:p>
          <a:p>
            <a:pPr marL="45720" lvl="0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В 1942 г. он был тяжело ранен ,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после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лечения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в госпитале  был  демобилизован  .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Вместе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со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всеми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отбыл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высылку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в Киргизии. Имеет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орден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«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Красной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звезды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». 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ea typeface="Times New Roman"/>
              <a:cs typeface="Times New Roman"/>
            </a:endParaRPr>
          </a:p>
        </p:txBody>
      </p:sp>
      <p:pic>
        <p:nvPicPr>
          <p:cNvPr id="5" name="Picture 2" descr="D:\фото\SAM_0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5" y="644690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9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332656"/>
            <a:ext cx="4392488" cy="5763344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3300" b="1" i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Шамилов</a:t>
            </a:r>
            <a:r>
              <a:rPr lang="ru-RU" sz="33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300" b="1" i="1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Демилха</a:t>
            </a:r>
            <a:endParaRPr lang="ru-RU" sz="3300" b="1" i="1" dirty="0" smtClean="0">
              <a:solidFill>
                <a:srgbClr val="FF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родился  в 1915 г. в селе Чеччель–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Хе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 Ножай –Юртовского   района, в 1939г. призван в ряды  Красной  Армии, участник финской компании  1939 г. , там же был тяжело ранен и </a:t>
            </a:r>
            <a:endParaRPr lang="ru-RU" sz="2400" dirty="0">
              <a:ea typeface="Times New Roman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комиссован  в 1941 г., спецпереселенцем в Киргизии, вернулся в родное  село 1958 г., работал в колхозе. Умер в  2010 году.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3314" name="Picture 2" descr="D:\фото\SAM_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0" y="332656"/>
            <a:ext cx="394235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34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332656"/>
            <a:ext cx="8075240" cy="5793507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ru-RU" sz="30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5.Экспозиция «Предметы быта, старинные инструменты, орудия труда»</a:t>
            </a:r>
            <a:endParaRPr lang="ru-RU" sz="30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18288" indent="0">
              <a:spcAft>
                <a:spcPts val="0"/>
              </a:spcAft>
              <a:buNone/>
            </a:pPr>
            <a:r>
              <a:rPr lang="ru-RU" sz="2600" dirty="0" smtClean="0">
                <a:effectLst/>
                <a:latin typeface="Times New Roman"/>
                <a:ea typeface="Times New Roman"/>
                <a:cs typeface="Aharoni" panose="02010803020104030203" pitchFamily="2" charset="-79"/>
              </a:rPr>
              <a:t>Мы должны знать культуру и традиции нашего народа, его обыч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аи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нравы, знать о прошлом. Ведь в прошлом отражены мечты и надежды, вера и стремление наших предков. </a:t>
            </a:r>
            <a:endParaRPr lang="ru-RU" sz="2600" dirty="0">
              <a:ea typeface="Times New Roman"/>
              <a:cs typeface="Aharoni" panose="02010803020104030203" pitchFamily="2" charset="-79"/>
            </a:endParaRPr>
          </a:p>
          <a:p>
            <a:pPr indent="0">
              <a:spcAft>
                <a:spcPts val="0"/>
              </a:spcAft>
              <a:buNone/>
              <a:tabLst>
                <a:tab pos="142875" algn="l"/>
              </a:tabLst>
            </a:pP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Посуда у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чеченцев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почти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до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конца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19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века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была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деревянн</a:t>
            </a:r>
            <a:r>
              <a:rPr lang="ru-RU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ой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гончарн</a:t>
            </a:r>
            <a:r>
              <a:rPr lang="ru-RU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ой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и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медн</a:t>
            </a:r>
            <a:r>
              <a:rPr lang="ru-RU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ой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. В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ее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изготовлении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народные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мастера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достигли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большого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совершенства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. </a:t>
            </a:r>
            <a:endParaRPr lang="ru-RU" sz="2600" dirty="0" smtClean="0">
              <a:ea typeface="Times New Roman"/>
              <a:cs typeface="Aharoni" panose="02010803020104030203" pitchFamily="2" charset="-79"/>
            </a:endParaRPr>
          </a:p>
          <a:p>
            <a:pPr indent="0">
              <a:spcAft>
                <a:spcPts val="0"/>
              </a:spcAft>
              <a:buNone/>
              <a:tabLst>
                <a:tab pos="142875" algn="l"/>
              </a:tabLst>
            </a:pP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Самые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прочные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породы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дерева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 –(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дуб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клен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)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шли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на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изготовление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посуды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.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Из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дерева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кроме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кухонной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посуды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(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подносы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чашки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ложки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маслобойки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) 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делали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различную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утварь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и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предметы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домашнего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обихода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: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бочки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спицы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для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колес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детали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повозок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.</a:t>
            </a:r>
            <a:endParaRPr lang="ru-RU" sz="2600" dirty="0">
              <a:ea typeface="Times New Roman"/>
              <a:cs typeface="Aharoni" panose="02010803020104030203" pitchFamily="2" charset="-79"/>
            </a:endParaRPr>
          </a:p>
          <a:p>
            <a:pPr indent="0">
              <a:spcAft>
                <a:spcPts val="0"/>
              </a:spcAft>
              <a:buNone/>
              <a:tabLst>
                <a:tab pos="142875" algn="l"/>
              </a:tabLst>
            </a:pP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Делали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особой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формы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глиняные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сосуды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и для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запасов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зерна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.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Изделия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искусных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чеченских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гончаров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пользовались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большим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спросом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за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пределами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республики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(в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Дагестане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Ингушетии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Осетии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)</a:t>
            </a:r>
            <a:endParaRPr lang="ru-RU" sz="2600" dirty="0">
              <a:ea typeface="Times New Roman"/>
              <a:cs typeface="Aharoni" panose="02010803020104030203" pitchFamily="2" charset="-79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В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нашем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музее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собраны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уникальные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экспонаты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–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предметы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быта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чеченского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народа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,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старинные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инструменты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и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орудия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 </a:t>
            </a:r>
            <a:r>
              <a:rPr lang="en-US" sz="2600" dirty="0" err="1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труда</a:t>
            </a:r>
            <a:r>
              <a:rPr lang="en-US" sz="2600" dirty="0" smtClean="0">
                <a:effectLst/>
                <a:latin typeface="Aharoni" panose="02010803020104030203" pitchFamily="2" charset="-79"/>
                <a:ea typeface="Times New Roman"/>
                <a:cs typeface="Aharoni" panose="02010803020104030203" pitchFamily="2" charset="-79"/>
              </a:rPr>
              <a:t>:</a:t>
            </a:r>
            <a:endParaRPr lang="ru-RU" sz="2600" dirty="0">
              <a:ea typeface="Times New Roman"/>
              <a:cs typeface="Aharoni" panose="02010803020104030203" pitchFamily="2" charset="-79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76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64096"/>
          </a:xfrm>
        </p:spPr>
        <p:txBody>
          <a:bodyPr/>
          <a:lstStyle/>
          <a:p>
            <a:pPr algn="ctr"/>
            <a:r>
              <a:rPr lang="ru-RU" dirty="0" smtClean="0"/>
              <a:t>Здесь мы видим предметы быта.</a:t>
            </a:r>
            <a:endParaRPr lang="ru-RU" dirty="0"/>
          </a:p>
        </p:txBody>
      </p:sp>
      <p:pic>
        <p:nvPicPr>
          <p:cNvPr id="6" name="Picture 3" descr="C:\Users\777\Desktop\новый фото\SAM_0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866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00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777\Desktop\Музей-4\DSC_2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04348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9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новый фото\SAM_0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6" y="116633"/>
            <a:ext cx="8939679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0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777\Desktop\новый фото\SAM_085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712968" cy="66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9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77\Desktop\Музей-4\DSC_2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2355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5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777\Desktop\новый фото\SAM_0860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435251" cy="59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9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777\Desktop\Фото01.04\SAM_1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9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77\Desktop\Фото01.04\SAM_11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6420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777\Desktop\Фото01.04\SAM_1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16"/>
            <a:ext cx="4668200" cy="6741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3" name="Picture 3" descr="C:\Users\777\Desktop\Фото01.04\SAM_1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55976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777\Desktop\Фото01.04\SAM_1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37012"/>
            <a:ext cx="4355975" cy="3204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329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/>
          </a:bodyPr>
          <a:lstStyle/>
          <a:p>
            <a:pPr marL="45720" lvl="0" indent="0" algn="ctr">
              <a:buNone/>
            </a:pPr>
            <a:r>
              <a:rPr lang="ru-RU" b="1" u="sng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6.«Край родной – земля </a:t>
            </a:r>
            <a:r>
              <a:rPr lang="ru-RU" b="1" u="sng" spc="0" dirty="0" err="1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Даттахская</a:t>
            </a:r>
            <a:r>
              <a:rPr lang="ru-RU" b="1" u="sng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15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Самым дорогим местом для каждого человека остается именно тот уголок, где он родился и </a:t>
            </a:r>
            <a:r>
              <a:rPr lang="ru-RU" sz="1500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  <a:cs typeface="Times New Roman"/>
              </a:rPr>
              <a:t>выро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с, 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сделал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первые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шаги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в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большую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жизнь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где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наш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дом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родные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близкие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школа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друзья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место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с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которым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связаны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самые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трепетные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чувства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каждого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человека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–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это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наша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малая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Родина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. </a:t>
            </a:r>
            <a:endParaRPr lang="ru-RU" sz="15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Это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великое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чувство любви к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родному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краю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дает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нам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силы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умение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и стремление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умножать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славу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родных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нам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мест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а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вместе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и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наше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государство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.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Но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не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зная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прошлого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нашей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родины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, мы не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можем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оценить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правильно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настоящего</a:t>
            </a:r>
            <a:r>
              <a:rPr lang="en-US" sz="1500" dirty="0" smtClean="0">
                <a:solidFill>
                  <a:schemeClr val="tx1"/>
                </a:solidFill>
                <a:effectLst/>
                <a:latin typeface="Tempus Sans ITC" panose="04020404030D07020202" pitchFamily="82" charset="0"/>
                <a:ea typeface="Times New Roman"/>
                <a:cs typeface="Times New Roman"/>
              </a:rPr>
              <a:t>.</a:t>
            </a:r>
            <a:endParaRPr lang="ru-RU" sz="15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endParaRPr lang="ru-RU" sz="1500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45720" indent="0">
              <a:buNone/>
            </a:pPr>
            <a:r>
              <a:rPr lang="ru-RU" sz="15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Если из районного центра Ножай-Юрта ехать дальше в горы, то через пол часа вы выедете на проселочную дорогу, ведущую из большого горного селения </a:t>
            </a:r>
            <a:r>
              <a:rPr lang="ru-RU" sz="1500" dirty="0" err="1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Зандак</a:t>
            </a:r>
            <a:r>
              <a:rPr lang="ru-RU" sz="15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на запад, в глубь Черных гор, а если теперь повернете направо и продолжите свой путь, то минут через пять перед вами откроется обширная низина с пересеченным рельефом. </a:t>
            </a:r>
          </a:p>
          <a:p>
            <a:pPr marL="18288" lvl="0" indent="0">
              <a:spcAft>
                <a:spcPts val="0"/>
              </a:spcAft>
              <a:buClrTx/>
              <a:buSzPct val="60000"/>
              <a:buNone/>
            </a:pP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По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обе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стороны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этой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дороги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почти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по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центру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уже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упомянутой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низины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и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расположилось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село Даттах.</a:t>
            </a:r>
            <a:endParaRPr lang="ru-RU" sz="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Times New Roman"/>
              <a:cs typeface="Times New Roman"/>
            </a:endParaRPr>
          </a:p>
          <a:p>
            <a:pPr marL="274320" lvl="0" indent="0">
              <a:spcAft>
                <a:spcPts val="0"/>
              </a:spcAft>
              <a:buClrTx/>
              <a:buSzPct val="60000"/>
              <a:buNone/>
            </a:pP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Даттах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раскинулся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на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лоне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удивительно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красивой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природы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, а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пересеченность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местности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, на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которой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он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раскинулся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делает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его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еще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интересней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живописней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.</a:t>
            </a:r>
            <a:endParaRPr lang="ru-RU" sz="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/>
              <a:ea typeface="Times New Roman"/>
              <a:cs typeface="Times New Roman"/>
            </a:endParaRPr>
          </a:p>
          <a:p>
            <a:pPr marL="274320" lvl="0" indent="0">
              <a:spcAft>
                <a:spcPts val="0"/>
              </a:spcAft>
              <a:buClrTx/>
              <a:buSzPct val="60000"/>
              <a:buNone/>
            </a:pP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На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юг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от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Даттаха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на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десятки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километров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видны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Черные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горы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покрытые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вековым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лесом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.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Между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лесом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и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селом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течет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небольшая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горная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река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Ахк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которая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при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выпавдении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проливных 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дождей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становится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опасной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проявляя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бешеный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нрав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горных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речек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: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ревет</a:t>
            </a:r>
            <a:r>
              <a:rPr lang="en-US" sz="1500" dirty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 и </a:t>
            </a:r>
            <a:r>
              <a:rPr lang="en-US" sz="1500" dirty="0" err="1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бушует</a:t>
            </a:r>
            <a:r>
              <a:rPr lang="en-US" sz="1500" dirty="0" smtClean="0">
                <a:solidFill>
                  <a:schemeClr val="tx1"/>
                </a:solidFill>
                <a:latin typeface="Tempus Sans ITC" panose="04020404030D07020202" pitchFamily="82" charset="0"/>
                <a:ea typeface="Times New Roman"/>
                <a:cs typeface="Times New Roman"/>
              </a:rPr>
              <a:t>.</a:t>
            </a:r>
            <a:endParaRPr lang="ru-RU" sz="1500" dirty="0" smtClean="0">
              <a:solidFill>
                <a:schemeClr val="tx1"/>
              </a:solidFill>
              <a:latin typeface="Tempus Sans ITC" panose="04020404030D07020202" pitchFamily="82" charset="0"/>
              <a:ea typeface="Times New Roman"/>
              <a:cs typeface="Times New Roman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rgbClr val="F3A447"/>
              </a:buClr>
              <a:buSzPct val="85000"/>
              <a:buNone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Даттах 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-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довольно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большое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село.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Здесь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насчитывается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до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двухсот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сорока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хозяйств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, а в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школе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обучается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сто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двадцать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девять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учащихся. Даттах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современное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село.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Здесь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созданы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все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условия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для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нормальной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жизни.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Имеется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транспортная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связь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с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плоскостными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районами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, в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селе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много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частных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автомобилей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, в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любую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погоду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можно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выехать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по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своим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делам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 и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ea typeface="Times New Roman"/>
              </a:rPr>
              <a:t>вернуться</a:t>
            </a:r>
            <a:r>
              <a:rPr lang="en-US" sz="1600" dirty="0">
                <a:solidFill>
                  <a:schemeClr val="tx1"/>
                </a:solidFill>
                <a:latin typeface="Times New Roman"/>
                <a:ea typeface="Times New Roman"/>
              </a:rPr>
              <a:t>. </a:t>
            </a:r>
            <a:endParaRPr lang="ru-RU" sz="1600" dirty="0">
              <a:solidFill>
                <a:schemeClr val="tx1"/>
              </a:solidFill>
              <a:latin typeface="Constantia"/>
            </a:endParaRPr>
          </a:p>
          <a:p>
            <a:pPr marL="45720" indent="0">
              <a:buNone/>
            </a:pP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9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27984" y="116632"/>
            <a:ext cx="4248472" cy="417646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8288" lvl="0" indent="0">
              <a:spcAft>
                <a:spcPts val="0"/>
              </a:spcAft>
              <a:buClrTx/>
              <a:buSzPct val="60000"/>
              <a:buNone/>
            </a:pPr>
            <a:r>
              <a:rPr lang="ru-RU" sz="1800" b="1" dirty="0">
                <a:solidFill>
                  <a:srgbClr val="FF0000"/>
                </a:solidFill>
                <a:latin typeface="Times New Roman"/>
                <a:ea typeface="Times New Roman"/>
              </a:rPr>
              <a:t>Природа родного края</a:t>
            </a:r>
          </a:p>
          <a:p>
            <a:pPr marL="18288" lvl="0" indent="0">
              <a:spcAft>
                <a:spcPts val="0"/>
              </a:spcAft>
              <a:buClrTx/>
              <a:buSzPct val="60000"/>
              <a:buNone/>
            </a:pP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</a:rPr>
              <a:t>Собран материал и оформлен стенд во дворе школы, на котором изображён горный пейзаж. </a:t>
            </a:r>
          </a:p>
          <a:p>
            <a:pPr marL="18288" lvl="0" indent="0">
              <a:spcAft>
                <a:spcPts val="0"/>
              </a:spcAft>
              <a:buClrTx/>
              <a:buSzPct val="60000"/>
              <a:buNone/>
            </a:pP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</a:rPr>
              <a:t>Наш край богат деревьями ценной породы: дуб, орех, ольха, бук, вишня, лиственница, осина, дикая груша, ясень и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др. 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</a:rPr>
              <a:t>Самые прочные породы дерева </a:t>
            </a:r>
            <a:r>
              <a:rPr lang="ru-RU" sz="1800" dirty="0" smtClean="0">
                <a:solidFill>
                  <a:schemeClr val="tx1"/>
                </a:solidFill>
                <a:latin typeface="Times New Roman"/>
                <a:ea typeface="Times New Roman"/>
              </a:rPr>
              <a:t>–(</a:t>
            </a:r>
            <a:r>
              <a:rPr lang="ru-RU" sz="1800" dirty="0">
                <a:solidFill>
                  <a:schemeClr val="tx1"/>
                </a:solidFill>
                <a:latin typeface="Times New Roman"/>
                <a:ea typeface="Times New Roman"/>
              </a:rPr>
              <a:t>дуб, клен) шли на изготовление посуды. Из дерева кроме кухонной посуды (подносы, чашки, ложки, маслобойки)  делали различную утварь и предметы домашнего обихода: бочки, спицы для колес, детали повозок.</a:t>
            </a:r>
          </a:p>
          <a:p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7410" name="Picture 2" descr="D:\фото\SAM_0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191"/>
            <a:ext cx="4139952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777\Desktop\новый фото\SAM_0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8" y="3861048"/>
            <a:ext cx="4055384" cy="2809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7413" name="Picture 5" descr="C:\Users\777\Desktop\новый фото\SAM_0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76039"/>
            <a:ext cx="4176464" cy="2294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67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SAM_0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7200800" cy="6470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7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dirty="0">
                <a:solidFill>
                  <a:srgbClr val="FF0000"/>
                </a:solidFill>
              </a:rPr>
              <a:t>ДАТТАХ</a:t>
            </a:r>
            <a:endParaRPr lang="ru-RU" dirty="0"/>
          </a:p>
        </p:txBody>
      </p:sp>
      <p:pic>
        <p:nvPicPr>
          <p:cNvPr id="1026" name="Picture 2" descr="C:\Users\777\Desktop\IMG-20140408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32654"/>
            <a:ext cx="5760641" cy="5019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7263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КОН,Ч,\Лариса фото\SAM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1296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5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01.04\SAM_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5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77\Desktop\Музей-4\DSC_2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0434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53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IMG-20140408-WA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4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Фото01.04\SAM_00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38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\SAM_04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28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640960" cy="2193424"/>
          </a:xfrm>
        </p:spPr>
        <p:txBody>
          <a:bodyPr>
            <a:normAutofit/>
          </a:bodyPr>
          <a:lstStyle/>
          <a:p>
            <a:pPr marL="45720" indent="0">
              <a:spcAft>
                <a:spcPts val="0"/>
              </a:spcAft>
              <a:buNone/>
            </a:pPr>
            <a:r>
              <a:rPr lang="ru-RU" sz="2800" dirty="0" smtClean="0">
                <a:effectLst/>
                <a:latin typeface="Times New Roman"/>
                <a:ea typeface="Times New Roman"/>
                <a:cs typeface="Times New Roman"/>
              </a:rPr>
              <a:t>На территории нашего края в горах встречаются бурый </a:t>
            </a: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медведь, кабан, косуля, волк, лесной кот и др. 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sz="2400" dirty="0" smtClean="0">
                <a:effectLst/>
                <a:latin typeface="Times New Roman"/>
                <a:ea typeface="Times New Roman"/>
                <a:cs typeface="Times New Roman"/>
              </a:rPr>
              <a:t>В нашем музее представлены  медвежья и волчья шкуры, подаренные охотниками села. 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0482" name="Picture 2" descr="C:\Users\777\Desktop\новый фото\SAM_0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606134"/>
            <a:ext cx="4608513" cy="41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-4465"/>
            <a:ext cx="5157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Животный мир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40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77\Desktop\Фото01.04\SAM_1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7195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777\Desktop\Фото01.04\SAM_1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9994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7543800" cy="914400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МЕДВЕДЬ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://foto-zverey.ru/images/medved-43_small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056383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foto-zverey.ru/images/medved-18_small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25" y="1844824"/>
            <a:ext cx="4176464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49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7543800" cy="914400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ВОЛК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9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392488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&amp;Scy;&amp;iecy;&amp;mcy;&amp;softcy;&amp;yacy; &amp;vcy;&amp;ocy;&amp;lcy;&amp;kcy;&amp;acy; - &amp;ecy;&amp;tcy;&amp;ocy; &amp;scy;&amp;tcy;&amp;acy;&amp;yacy;, &amp;pcy;&amp;rcy;&amp;iecy;&amp;dcy;&amp;scy;&amp;tcy;&amp;acy;&amp;vcy;&amp;lcy;&amp;yacy;&amp;yucy;&amp;shchcy;&amp;acy;&amp;yacy; &amp;scy;&amp;ocy;&amp;bcy;&amp;ocy;&amp;jcy; &amp;gcy;&amp;rcy;&amp;ucy;&amp;pcy;&amp;pcy;&amp;ucy; &amp;zhcy;&amp;icy;&amp;vcy;&amp;ocy;&amp;tcy;&amp;ncy;&amp;ycy;&amp;khcy;,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330859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97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7543800" cy="914400"/>
          </a:xfrm>
        </p:spPr>
        <p:txBody>
          <a:bodyPr/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КАБАН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&amp;kcy;&amp;acy;&amp;bcy;&amp;acy;&amp;n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628800"/>
            <a:ext cx="5181331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90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43800" cy="914400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КОСУЛЯ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&amp;Kcy;&amp;ocy;&amp;scy;&amp;ucy;&amp;lcy;&amp;ya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42390"/>
            <a:ext cx="4275145" cy="356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&amp;Dcy;&amp;vcy;&amp;iecy; &amp;kcy;&amp;ocy;&amp;scy;&amp;ucy;&amp;lcy;&amp;icy; &amp;fcy;&amp;ocy;&amp;tcy;&amp;ocy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104456" cy="3535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41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7543800" cy="914400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ЛЕСНОЙ КОТ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&amp;Dcy;&amp;icy;&amp;kcy;&amp;icy;&amp;jcy; &amp;lcy;&amp;iecy;&amp;scy;&amp;ncy;&amp;ocy;&amp;jcy; &amp;kcy;&amp;ocy;&amp;t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44824"/>
            <a:ext cx="3998218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&amp;Scy;&amp;iecy;&amp;mcy;&amp;softcy;&amp;yacy; &amp;dcy;&amp;icy;&amp;kcy;&amp;icy;&amp;khcy; &amp;lcy;&amp;iecy;&amp;scy;&amp;ncy;&amp;ycy;&amp;khcy; &amp;kcy;&amp;ocy;&amp;shcy;&amp;iecy;&amp;kcy;"/>
          <p:cNvSpPr>
            <a:spLocks noChangeAspect="1" noChangeArrowheads="1"/>
          </p:cNvSpPr>
          <p:nvPr/>
        </p:nvSpPr>
        <p:spPr bwMode="auto">
          <a:xfrm>
            <a:off x="63500" y="-136525"/>
            <a:ext cx="28575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&amp;Scy;&amp;iecy;&amp;mcy;&amp;softcy;&amp;yacy; &amp;dcy;&amp;icy;&amp;kcy;&amp;icy;&amp;khcy; &amp;lcy;&amp;iecy;&amp;scy;&amp;ncy;&amp;ycy;&amp;khcy; &amp;kcy;&amp;ocy;&amp;shcy;&amp;iecy;&amp;kcy;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320480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47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Музей-4\DSC_2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5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548680"/>
            <a:ext cx="3682752" cy="5577483"/>
          </a:xfrm>
        </p:spPr>
        <p:txBody>
          <a:bodyPr>
            <a:normAutofit fontScale="55000" lnSpcReduction="20000"/>
          </a:bodyPr>
          <a:lstStyle/>
          <a:p>
            <a:pPr marL="45720" indent="0">
              <a:spcAft>
                <a:spcPts val="0"/>
              </a:spcAft>
              <a:buNone/>
            </a:pPr>
            <a:r>
              <a:rPr lang="ru-RU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Полезные ископаемые</a:t>
            </a:r>
            <a:endParaRPr lang="ru-RU" sz="24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Территория  края богата топливно-энергетическими ресурсами, такими как: </a:t>
            </a:r>
            <a:r>
              <a:rPr lang="ru-RU" u="sng" dirty="0" smtClean="0">
                <a:effectLst/>
                <a:latin typeface="Times New Roman"/>
                <a:ea typeface="Times New Roman"/>
                <a:cs typeface="Times New Roman"/>
                <a:hlinkClick r:id="rId2" tooltip="Нефть"/>
              </a:rPr>
              <a:t>нефть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u="sng" dirty="0" smtClean="0">
                <a:effectLst/>
                <a:latin typeface="Times New Roman"/>
                <a:ea typeface="Times New Roman"/>
                <a:cs typeface="Times New Roman"/>
                <a:hlinkClick r:id="rId3" tooltip="Природный газ"/>
              </a:rPr>
              <a:t>газ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ru-RU" u="sng" dirty="0" smtClean="0">
                <a:effectLst/>
                <a:latin typeface="Times New Roman"/>
                <a:ea typeface="Times New Roman"/>
                <a:cs typeface="Times New Roman"/>
                <a:hlinkClick r:id="rId4" tooltip="Конденсат"/>
              </a:rPr>
              <a:t>конденсат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. По своему составу нефть преимущественно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парафинистая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, с высоким содержанием </a:t>
            </a:r>
            <a:r>
              <a:rPr lang="ru-RU" u="sng" dirty="0" smtClean="0">
                <a:effectLst/>
                <a:latin typeface="Times New Roman"/>
                <a:ea typeface="Times New Roman"/>
                <a:cs typeface="Times New Roman"/>
                <a:hlinkClick r:id="rId5" tooltip="Бензин"/>
              </a:rPr>
              <a:t>бензина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Также в  горах немало месторождений, глины, строительных песков,  </a:t>
            </a:r>
            <a:r>
              <a:rPr lang="ru-RU" u="sng" dirty="0" smtClean="0">
                <a:effectLst/>
                <a:latin typeface="Times New Roman"/>
                <a:ea typeface="Times New Roman"/>
                <a:cs typeface="Times New Roman"/>
                <a:hlinkClick r:id="rId6" tooltip="Известняк"/>
              </a:rPr>
              <a:t>известняка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ru-RU" u="sng" dirty="0" smtClean="0">
                <a:effectLst/>
                <a:latin typeface="Times New Roman"/>
                <a:ea typeface="Times New Roman"/>
                <a:cs typeface="Times New Roman"/>
                <a:hlinkClick r:id="rId7" tooltip="Гипс"/>
              </a:rPr>
              <a:t>гипса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Поисково-исследовательская группа учащихся  школы вместе с учителем географии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Хункарбиевым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Л.А. совершили  походы в горы с целью поисков  полезных ископаемых.  Ими найдены  следующие полезные ископаемые : сырая нефть, горный известняк , мумиё.</a:t>
            </a:r>
            <a:endParaRPr lang="ru-RU" sz="2400" dirty="0">
              <a:ea typeface="Times New Roman"/>
              <a:cs typeface="Times New Roman"/>
            </a:endParaRPr>
          </a:p>
          <a:p>
            <a:pPr marL="45720"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 </a:t>
            </a:r>
            <a:endParaRPr lang="ru-RU" dirty="0"/>
          </a:p>
        </p:txBody>
      </p:sp>
      <p:pic>
        <p:nvPicPr>
          <p:cNvPr id="1026" name="Picture 2" descr="H:\DCIM\100PHOTO\SAM_09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1560"/>
            <a:ext cx="4824536" cy="46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28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27984" y="404664"/>
            <a:ext cx="4536504" cy="6120680"/>
          </a:xfrm>
        </p:spPr>
        <p:txBody>
          <a:bodyPr>
            <a:normAutofit fontScale="62500" lnSpcReduction="20000"/>
          </a:bodyPr>
          <a:lstStyle/>
          <a:p>
            <a:pPr marL="45720" lvl="0" indent="0" algn="ctr">
              <a:buNone/>
            </a:pPr>
            <a:r>
              <a:rPr lang="ru-RU" sz="4500" b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7.« Национальная одежда»</a:t>
            </a:r>
            <a:endParaRPr lang="ru-RU" sz="45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В национальной одежде чеченцев отразился  склад жизни нации и эстетические принципы. В ней отражаются идеалы красоты и </a:t>
            </a:r>
            <a:r>
              <a:rPr lang="ru-RU" sz="2600" dirty="0" err="1" smtClean="0">
                <a:effectLst/>
                <a:latin typeface="Times New Roman"/>
                <a:ea typeface="Times New Roman"/>
                <a:cs typeface="Times New Roman"/>
              </a:rPr>
              <a:t>эстетич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еские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вкусы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Сельские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жители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особенно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пожилые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, и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сейчас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сохраняют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верность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национальной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600" dirty="0" err="1" smtClean="0">
                <a:effectLst/>
                <a:latin typeface="Times New Roman"/>
                <a:ea typeface="Times New Roman"/>
                <a:cs typeface="Times New Roman"/>
              </a:rPr>
              <a:t>одежде</a:t>
            </a:r>
            <a:r>
              <a:rPr lang="en-US" sz="2600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1.«ВЕРТА»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 бурка- накидка с узкими плечами, одежда для всадника, защищающая и его, и лошадь от дождя, снега, ветра и жары.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2.«Г</a:t>
            </a:r>
            <a:r>
              <a:rPr lang="en-US" sz="2600" b="1" dirty="0" smtClean="0">
                <a:effectLst/>
                <a:latin typeface="Times New Roman"/>
                <a:ea typeface="Times New Roman"/>
                <a:cs typeface="Times New Roman"/>
              </a:rPr>
              <a:t>I</a:t>
            </a:r>
            <a:r>
              <a:rPr lang="ru-RU" sz="2600" b="1" dirty="0" err="1" smtClean="0">
                <a:effectLst/>
                <a:latin typeface="Times New Roman"/>
                <a:ea typeface="Times New Roman"/>
                <a:cs typeface="Times New Roman"/>
              </a:rPr>
              <a:t>абали</a:t>
            </a: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женское национальное платье.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3. «Г</a:t>
            </a:r>
            <a:r>
              <a:rPr lang="en-US" sz="2600" b="1" dirty="0" smtClean="0">
                <a:effectLst/>
                <a:latin typeface="Times New Roman"/>
                <a:ea typeface="Times New Roman"/>
                <a:cs typeface="Times New Roman"/>
              </a:rPr>
              <a:t>I</a:t>
            </a:r>
            <a:r>
              <a:rPr lang="ru-RU" sz="2600" b="1" dirty="0" err="1" smtClean="0">
                <a:effectLst/>
                <a:latin typeface="Times New Roman"/>
                <a:ea typeface="Times New Roman"/>
                <a:cs typeface="Times New Roman"/>
              </a:rPr>
              <a:t>овтал</a:t>
            </a: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» 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 черкеска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4.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 «</a:t>
            </a:r>
            <a:r>
              <a:rPr lang="ru-RU" sz="2600" dirty="0" err="1" smtClean="0">
                <a:effectLst/>
                <a:latin typeface="Times New Roman"/>
                <a:ea typeface="Times New Roman"/>
                <a:cs typeface="Times New Roman"/>
              </a:rPr>
              <a:t>Кхакханан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 куй» шапка из овечьей шкуры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5.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600" b="1" u="sng" dirty="0">
                <a:ea typeface="Times New Roman"/>
                <a:cs typeface="Times New Roman"/>
              </a:rPr>
              <a:t>«НАЬ1АРАН-МАЧАШ» </a:t>
            </a:r>
            <a:r>
              <a:rPr lang="ru-RU" sz="2600" dirty="0">
                <a:ea typeface="Times New Roman"/>
                <a:cs typeface="Times New Roman"/>
              </a:rPr>
              <a:t>  </a:t>
            </a:r>
            <a:r>
              <a:rPr lang="ru-RU" sz="2600" dirty="0" smtClean="0">
                <a:ea typeface="Times New Roman"/>
                <a:cs typeface="Times New Roman"/>
              </a:rPr>
              <a:t>обувь из сыромятной кожи со швом на носке и заднике.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6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. «</a:t>
            </a:r>
            <a:r>
              <a:rPr lang="ru-RU" sz="2600" b="1" u="sng" dirty="0">
                <a:ea typeface="Times New Roman"/>
                <a:cs typeface="Times New Roman"/>
              </a:rPr>
              <a:t>ПЕЗАГАШ» </a:t>
            </a:r>
            <a:r>
              <a:rPr lang="ru-RU" sz="2600" dirty="0">
                <a:ea typeface="Times New Roman"/>
                <a:cs typeface="Times New Roman"/>
              </a:rPr>
              <a:t> </a:t>
            </a:r>
            <a:r>
              <a:rPr lang="ru-RU" sz="2600" dirty="0" smtClean="0">
                <a:ea typeface="Times New Roman"/>
                <a:cs typeface="Times New Roman"/>
              </a:rPr>
              <a:t>обувь из войлока , шерсти.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dirty="0" smtClean="0">
                <a:effectLst/>
                <a:latin typeface="Times New Roman"/>
                <a:ea typeface="Times New Roman"/>
                <a:cs typeface="Times New Roman"/>
              </a:rPr>
              <a:t>7</a:t>
            </a:r>
            <a:r>
              <a:rPr lang="ru-RU" sz="2600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600" b="1" u="sng" dirty="0">
                <a:ea typeface="Times New Roman"/>
                <a:cs typeface="Times New Roman"/>
              </a:rPr>
              <a:t> «МАЬХЬСЕШ»  </a:t>
            </a:r>
            <a:r>
              <a:rPr lang="ru-RU" sz="2600" dirty="0" smtClean="0">
                <a:ea typeface="Times New Roman"/>
                <a:cs typeface="Times New Roman"/>
              </a:rPr>
              <a:t>мужская и женская</a:t>
            </a:r>
            <a:r>
              <a:rPr lang="ru-RU" sz="2600" b="1" dirty="0" smtClean="0">
                <a:ea typeface="Times New Roman"/>
                <a:cs typeface="Times New Roman"/>
              </a:rPr>
              <a:t>   </a:t>
            </a:r>
            <a:r>
              <a:rPr lang="ru-RU" sz="2600" dirty="0" smtClean="0">
                <a:ea typeface="Times New Roman"/>
                <a:cs typeface="Times New Roman"/>
              </a:rPr>
              <a:t>сафьяновая обувь, с низкими голенищами.</a:t>
            </a:r>
          </a:p>
          <a:p>
            <a:pPr indent="0">
              <a:spcAft>
                <a:spcPts val="0"/>
              </a:spcAft>
              <a:buNone/>
            </a:pPr>
            <a:r>
              <a:rPr lang="ru-RU" sz="2600" b="1" spc="0" dirty="0" smtClean="0">
                <a:effectLst/>
                <a:latin typeface="Times New Roman"/>
                <a:ea typeface="Times New Roman"/>
                <a:cs typeface="Times New Roman"/>
              </a:rPr>
              <a:t>8.</a:t>
            </a:r>
            <a:r>
              <a:rPr lang="ru-RU" sz="2600" b="1" u="sng" spc="0" dirty="0" smtClean="0">
                <a:effectLst/>
                <a:latin typeface="Times New Roman"/>
                <a:ea typeface="Times New Roman"/>
                <a:cs typeface="Times New Roman"/>
              </a:rPr>
              <a:t> «</a:t>
            </a:r>
            <a:r>
              <a:rPr lang="ru-RU" sz="2600" b="1" u="sng" spc="0" dirty="0" err="1" smtClean="0">
                <a:effectLst/>
                <a:latin typeface="Times New Roman"/>
                <a:ea typeface="Times New Roman"/>
                <a:cs typeface="Times New Roman"/>
              </a:rPr>
              <a:t>Этакаш</a:t>
            </a:r>
            <a:r>
              <a:rPr lang="ru-RU" sz="2600" b="1" u="sng" spc="0" dirty="0" smtClean="0">
                <a:effectLst/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2600" b="0" spc="0" dirty="0" smtClean="0">
                <a:effectLst/>
                <a:latin typeface="Times New Roman"/>
                <a:ea typeface="Times New Roman"/>
                <a:cs typeface="Times New Roman"/>
              </a:rPr>
              <a:t>   кожаные сапоги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spc="0" dirty="0" smtClean="0">
                <a:effectLst/>
                <a:latin typeface="Times New Roman"/>
                <a:ea typeface="Times New Roman"/>
                <a:cs typeface="Times New Roman"/>
              </a:rPr>
              <a:t>9. </a:t>
            </a:r>
            <a:r>
              <a:rPr lang="ru-RU" sz="2600" b="1" u="sng" spc="0" dirty="0" smtClean="0">
                <a:effectLst/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600" b="1" u="sng" spc="0" dirty="0" err="1" smtClean="0">
                <a:effectLst/>
                <a:latin typeface="Times New Roman"/>
                <a:ea typeface="Times New Roman"/>
                <a:cs typeface="Times New Roman"/>
              </a:rPr>
              <a:t>Доьхка</a:t>
            </a:r>
            <a:r>
              <a:rPr lang="ru-RU" sz="2600" b="1" u="sng" spc="0" dirty="0" smtClean="0">
                <a:effectLst/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2600" b="0" spc="0" dirty="0" smtClean="0">
                <a:effectLst/>
                <a:latin typeface="Times New Roman"/>
                <a:ea typeface="Times New Roman"/>
                <a:cs typeface="Times New Roman"/>
              </a:rPr>
              <a:t> пояс, на котором висит кинжал или пистолет.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spc="0" dirty="0" smtClean="0">
                <a:effectLst/>
                <a:latin typeface="Times New Roman"/>
                <a:ea typeface="Times New Roman"/>
                <a:cs typeface="Times New Roman"/>
              </a:rPr>
              <a:t>10.  «</a:t>
            </a:r>
            <a:r>
              <a:rPr lang="ru-RU" sz="2600" b="1" spc="0" dirty="0" err="1" smtClean="0">
                <a:effectLst/>
                <a:latin typeface="Times New Roman"/>
                <a:ea typeface="Times New Roman"/>
                <a:cs typeface="Times New Roman"/>
              </a:rPr>
              <a:t>Коч</a:t>
            </a:r>
            <a:r>
              <a:rPr lang="ru-RU" sz="2600" b="1" spc="0" dirty="0" smtClean="0">
                <a:effectLst/>
                <a:latin typeface="Times New Roman"/>
                <a:ea typeface="Times New Roman"/>
                <a:cs typeface="Times New Roman"/>
              </a:rPr>
              <a:t>» - </a:t>
            </a:r>
            <a:r>
              <a:rPr lang="ru-RU" sz="2600" b="0" spc="0" dirty="0" smtClean="0">
                <a:effectLst/>
                <a:latin typeface="Times New Roman"/>
                <a:ea typeface="Times New Roman"/>
                <a:cs typeface="Times New Roman"/>
              </a:rPr>
              <a:t>платье (лён). Носили в 6-7 классах в с. Военно-Антоновка (воротник обновлён)</a:t>
            </a:r>
            <a:endParaRPr lang="ru-RU" sz="26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sz="2600" b="1" spc="0" dirty="0" smtClean="0">
                <a:effectLst/>
                <a:latin typeface="Times New Roman"/>
                <a:ea typeface="Times New Roman"/>
                <a:cs typeface="Times New Roman"/>
              </a:rPr>
              <a:t>11. «</a:t>
            </a:r>
            <a:r>
              <a:rPr lang="ru-RU" sz="2600" b="1" spc="0" dirty="0" err="1" smtClean="0">
                <a:effectLst/>
                <a:latin typeface="Times New Roman"/>
                <a:ea typeface="Times New Roman"/>
                <a:cs typeface="Times New Roman"/>
              </a:rPr>
              <a:t>Йовлакх</a:t>
            </a:r>
            <a:r>
              <a:rPr lang="ru-RU" sz="2600" b="1" spc="0" dirty="0" smtClean="0">
                <a:effectLst/>
                <a:latin typeface="Times New Roman"/>
                <a:ea typeface="Times New Roman"/>
                <a:cs typeface="Times New Roman"/>
              </a:rPr>
              <a:t>»- </a:t>
            </a:r>
            <a:r>
              <a:rPr lang="ru-RU" sz="2600" b="0" spc="0" dirty="0" smtClean="0">
                <a:effectLst/>
                <a:latin typeface="Times New Roman"/>
                <a:ea typeface="Times New Roman"/>
                <a:cs typeface="Times New Roman"/>
              </a:rPr>
              <a:t>платок</a:t>
            </a:r>
            <a:endParaRPr lang="ru-RU" sz="26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8435" name="Picture 3" descr="C:\Users\777\Desktop\новый фото\SAM_0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501008"/>
            <a:ext cx="3851920" cy="27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777\Desktop\новый фото\SAM_0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85192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1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777\Desktop\Фото01.04\SAM_1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69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476672"/>
            <a:ext cx="3898776" cy="5649491"/>
          </a:xfrm>
        </p:spPr>
        <p:txBody>
          <a:bodyPr>
            <a:normAutofit fontScale="77500" lnSpcReduction="20000"/>
          </a:bodyPr>
          <a:lstStyle/>
          <a:p>
            <a:pPr marL="180340" indent="0">
              <a:spcAft>
                <a:spcPts val="0"/>
              </a:spcAft>
              <a:buNone/>
            </a:pPr>
            <a:r>
              <a:rPr lang="ru-RU" sz="2800" b="1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8. 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«Чеченское оружие»</a:t>
            </a:r>
            <a:endParaRPr lang="ru-RU" sz="28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Оружие горца было его гордостью, оно всегда блестело, бережно хранилось. Им украшали стены жилища, развешивая на коврах. Даже бедняки старались иметь качественное оружие.</a:t>
            </a:r>
            <a:endParaRPr lang="ru-RU" sz="2400" dirty="0"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В Чечне в 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XIX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веке широко были известны ружья, изготовлявшиеся мастером-оружейником по имени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Дуска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(1815–1895) из аула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Дарго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. Качество его ружей, их дальнобойность высоко ценились среди горцев и казаков. По свидетельству старожилов аулов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Белгатой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Дарго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, мастер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Дуска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был одним из лучших изготовителей нарезного оружия не только в Чечне, но и на Северном Кавказе. Ружья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Дуски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, имевшие хорошее качество и дальнобойность, отличались  внешней простотой отделки. Сохранилось в частном собрании, пожалуй, единственное в республике ружье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Дуски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, скромно украшенное серебром. Кроме ружей, </a:t>
            </a:r>
            <a:r>
              <a:rPr lang="ru-RU" dirty="0" err="1" smtClean="0">
                <a:effectLst/>
                <a:latin typeface="Times New Roman"/>
                <a:ea typeface="Times New Roman"/>
                <a:cs typeface="Times New Roman"/>
              </a:rPr>
              <a:t>Дуска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изготовлял и пистолеты.</a:t>
            </a:r>
            <a:endParaRPr lang="ru-RU" sz="2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9458" name="Picture 2" descr="C:\Users\777\Desktop\новый фото\SAM_0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6805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1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777\Desktop\Фото01.04\SAM_1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7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777\Desktop\Фото01.04\SAM_1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18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88640"/>
            <a:ext cx="4258816" cy="5937523"/>
          </a:xfrm>
        </p:spPr>
        <p:txBody>
          <a:bodyPr>
            <a:normAutofit fontScale="55000" lnSpcReduction="20000"/>
          </a:bodyPr>
          <a:lstStyle/>
          <a:p>
            <a:pPr marL="180340" indent="0" algn="ctr">
              <a:spcAft>
                <a:spcPts val="0"/>
              </a:spcAft>
              <a:buNone/>
            </a:pPr>
            <a:endParaRPr lang="ru-RU" b="1" u="sng" spc="0" dirty="0" smtClean="0">
              <a:solidFill>
                <a:srgbClr val="FF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marL="180340" indent="0" algn="ctr">
              <a:spcAft>
                <a:spcPts val="0"/>
              </a:spcAft>
              <a:buNone/>
            </a:pPr>
            <a:endParaRPr lang="ru-RU" b="1" u="sng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marL="180340" indent="0" algn="ctr">
              <a:spcAft>
                <a:spcPts val="0"/>
              </a:spcAft>
              <a:buNone/>
            </a:pPr>
            <a:endParaRPr lang="ru-RU" b="1" u="sng" spc="0" dirty="0" smtClean="0">
              <a:solidFill>
                <a:srgbClr val="FF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marL="180340" indent="0" algn="ctr">
              <a:spcAft>
                <a:spcPts val="0"/>
              </a:spcAft>
              <a:buNone/>
            </a:pPr>
            <a:r>
              <a:rPr lang="ru-RU" b="1" u="sng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9.Экспозиция «Я с семьей, она со мной и вместе мы со школой» </a:t>
            </a:r>
            <a:endParaRPr lang="ru-RU" sz="2400" dirty="0" smtClean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Ни одно школьное дело не планируется только для детей или только 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для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родителей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его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подготовке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организации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принимают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участие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все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заинтересованные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продуктивном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процессе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воспитания: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бабушки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дедушки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мамы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папы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родственники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друзья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наших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детей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</a:t>
            </a: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Каждая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семья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–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это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минигосударство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со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своей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историей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традициями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b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</a:b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В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Чечне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традиция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составлять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родословные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существует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испокон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  <a:cs typeface="Times New Roman"/>
              </a:rPr>
              <a:t>веков</a:t>
            </a:r>
            <a:r>
              <a:rPr lang="en-US" dirty="0" smtClean="0">
                <a:effectLst/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Сегодня проблема изучения истории своей семьи особенно актуальна, потому что современные семьи теряют связь поколений, мало общаются не только дальние, но и близкие родственники. </a:t>
            </a:r>
            <a:endParaRPr lang="ru-RU" sz="2400" dirty="0"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</a:pPr>
            <a:endParaRPr lang="ru-RU" dirty="0" smtClean="0">
              <a:effectLst/>
              <a:latin typeface="Times New Roman"/>
              <a:ea typeface="Times New Roman"/>
              <a:cs typeface="Times New Roman"/>
            </a:endParaRPr>
          </a:p>
          <a:p>
            <a:pPr indent="228600">
              <a:spcAft>
                <a:spcPts val="0"/>
              </a:spcAft>
            </a:pPr>
            <a:endParaRPr lang="ru-RU" sz="2400" dirty="0" smtClean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55841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1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88640"/>
            <a:ext cx="8229600" cy="5937523"/>
          </a:xfrm>
        </p:spPr>
        <p:txBody>
          <a:bodyPr>
            <a:normAutofit fontScale="92500" lnSpcReduction="10000"/>
          </a:bodyPr>
          <a:lstStyle/>
          <a:p>
            <a:pPr indent="0" algn="ctr">
              <a:spcAft>
                <a:spcPts val="1200"/>
              </a:spcAft>
              <a:buNone/>
            </a:pPr>
            <a:r>
              <a:rPr lang="ru-RU" sz="3000" b="1" u="sng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Использование музея </a:t>
            </a:r>
            <a:r>
              <a:rPr lang="ru-RU" sz="3000" b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000" b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000" b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/>
            </a:r>
            <a:br>
              <a:rPr lang="ru-RU" sz="3000" b="1" u="sng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</a:br>
            <a:r>
              <a:rPr lang="ru-RU" sz="3000" b="1" u="sng" spc="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в образовательно-воспитательном процессе</a:t>
            </a:r>
            <a:endParaRPr lang="ru-RU" sz="30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18288" indent="0">
              <a:buNone/>
            </a:pPr>
            <a:r>
              <a:rPr lang="en-US" dirty="0" smtClean="0">
                <a:effectLst/>
                <a:latin typeface="Times New Roman"/>
                <a:ea typeface="Times New Roman"/>
              </a:rPr>
              <a:t>Каким бы содержательным и современным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по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оформлению ни был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музей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, он только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тогда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станет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неотъемлемой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частью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общешкольного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организма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если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учителя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будут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широко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использовать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его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экспозицию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фонды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в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учебно-воспитательном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процессе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.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Эффективность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использования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школьного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музея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в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обучении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воспитании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во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многом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определяется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разнообразием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форм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методов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классной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внеклассной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работы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,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включающей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музейный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материал в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учебный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и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воспитательный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 </a:t>
            </a:r>
            <a:r>
              <a:rPr lang="en-US" dirty="0" err="1" smtClean="0">
                <a:effectLst/>
                <a:latin typeface="Times New Roman"/>
                <a:ea typeface="Times New Roman"/>
              </a:rPr>
              <a:t>процесс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.</a:t>
            </a:r>
            <a:br>
              <a:rPr lang="en-US" dirty="0" smtClean="0">
                <a:effectLst/>
                <a:latin typeface="Times New Roman"/>
                <a:ea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</a:rPr>
              <a:t>В практике нашей школы сложились следующие её виды:</a:t>
            </a:r>
            <a:br>
              <a:rPr lang="ru-RU" dirty="0" smtClean="0">
                <a:effectLst/>
                <a:latin typeface="Times New Roman"/>
                <a:ea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</a:rPr>
              <a:t>- учебная экскурсия в музее;</a:t>
            </a:r>
            <a:br>
              <a:rPr lang="ru-RU" dirty="0" smtClean="0">
                <a:effectLst/>
                <a:latin typeface="Times New Roman"/>
                <a:ea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</a:rPr>
              <a:t>- урок-экскурсия в музее;</a:t>
            </a:r>
            <a:br>
              <a:rPr lang="ru-RU" dirty="0" smtClean="0">
                <a:effectLst/>
                <a:latin typeface="Times New Roman"/>
                <a:ea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</a:rPr>
              <a:t>- работа кружка «Художественный труд» постоянно пополняет выставку в музее;</a:t>
            </a:r>
            <a:br>
              <a:rPr lang="ru-RU" dirty="0" smtClean="0">
                <a:effectLst/>
                <a:latin typeface="Times New Roman"/>
                <a:ea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</a:rPr>
              <a:t>- знакомство с материалом в музее при изучении природы родного края;</a:t>
            </a:r>
            <a:br>
              <a:rPr lang="ru-RU" dirty="0" smtClean="0">
                <a:effectLst/>
                <a:latin typeface="Times New Roman"/>
                <a:ea typeface="Times New Roman"/>
              </a:rPr>
            </a:br>
            <a:r>
              <a:rPr lang="ru-RU" dirty="0" smtClean="0">
                <a:effectLst/>
                <a:latin typeface="Times New Roman"/>
                <a:ea typeface="Times New Roman"/>
              </a:rPr>
              <a:t>- старшеклассники знакомятся с народными промыслами и ремеслами.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5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2573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Благодарности, пожелания и подарки свидетельствуют  о значимости музея, как места сохранения памяти народа 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:\DCIM\100PHOTO\SAM_0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CIM\100PHOTO\SAM_0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3349786" cy="251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CIM\100PHOTO\SAM_09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5" y="400506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CIM\100PHOTO\SAM_0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19553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7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416824" cy="3600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0" dirty="0">
                <a:solidFill>
                  <a:srgbClr val="FF0000"/>
                </a:solidFill>
                <a:effectLst/>
              </a:rPr>
              <a:t> </a:t>
            </a:r>
            <a:r>
              <a:rPr lang="ru-RU" sz="2400" b="0" dirty="0">
                <a:solidFill>
                  <a:srgbClr val="FF0000"/>
                </a:solidFill>
                <a:effectLst/>
              </a:rPr>
              <a:t>В средствах массовой информации пишут о нас</a:t>
            </a:r>
            <a:endParaRPr lang="ru-RU" sz="2400" dirty="0"/>
          </a:p>
        </p:txBody>
      </p:sp>
      <p:pic>
        <p:nvPicPr>
          <p:cNvPr id="4" name="Рисунок 3" descr="I:\DCIM\100PHOTO\SAM_1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252" y="764704"/>
            <a:ext cx="581703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198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Музей-4\DSC_2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036496" cy="636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1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569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1700" b="0" dirty="0">
                <a:solidFill>
                  <a:srgbClr val="FF0000"/>
                </a:solidFill>
                <a:effectLst/>
              </a:rPr>
              <a:t>Диплом победителя республиканского конкурса «Лучший краеведческий музей образовательного учреждения.</a:t>
            </a:r>
            <a:endParaRPr lang="ru-RU" dirty="0"/>
          </a:p>
        </p:txBody>
      </p:sp>
      <p:pic>
        <p:nvPicPr>
          <p:cNvPr id="4" name="Picture 2" descr="I:\DCIM\100PHOTO\SAM_1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35695" y="1145232"/>
            <a:ext cx="5400601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50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3600" b="1" spc="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Школьный музей «</a:t>
            </a:r>
            <a:r>
              <a:rPr lang="ru-RU" sz="3600" b="1" spc="0" dirty="0" err="1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им.А.С.Мацаева</a:t>
            </a:r>
            <a:r>
              <a:rPr lang="ru-RU" sz="3600" b="1" spc="0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»  является  мощным средством воспитания подрастающего поколения, помогающее не забывать прошлое, бережно хранить то, что называется нашей историей.</a:t>
            </a:r>
            <a:endParaRPr lang="ru-RU" sz="3600" dirty="0" smtClean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indent="0"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sz="2400" dirty="0">
              <a:solidFill>
                <a:srgbClr val="002060"/>
              </a:solidFill>
              <a:ea typeface="Times New Roman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48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Музей-4\DSC_29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0319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28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77\Desktop\Музей-4\DSC_2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890434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17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</TotalTime>
  <Words>2233</Words>
  <Application>Microsoft Office PowerPoint</Application>
  <PresentationFormat>Экран (4:3)</PresentationFormat>
  <Paragraphs>169</Paragraphs>
  <Slides>71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Воздушный поток</vt:lpstr>
      <vt:lpstr>Остин</vt:lpstr>
      <vt:lpstr>Базовая</vt:lpstr>
      <vt:lpstr>Трек</vt:lpstr>
      <vt:lpstr>Поток</vt:lpstr>
      <vt:lpstr>Волна</vt:lpstr>
      <vt:lpstr>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Здесь мы видим предметы быта.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ДАТТАХ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МЕДВЕДЬ</vt:lpstr>
      <vt:lpstr>ВОЛК</vt:lpstr>
      <vt:lpstr>КАБАН</vt:lpstr>
      <vt:lpstr>КОСУЛЯ</vt:lpstr>
      <vt:lpstr>ЛЕСНОЙ КОТ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 средствах массовой информации пишут о нас</vt:lpstr>
      <vt:lpstr>Диплом победителя республиканского конкурса «Лучший краеведческий музей образовательного учреждения.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281</cp:revision>
  <dcterms:created xsi:type="dcterms:W3CDTF">2014-03-18T13:10:35Z</dcterms:created>
  <dcterms:modified xsi:type="dcterms:W3CDTF">2014-04-18T03:46:38Z</dcterms:modified>
</cp:coreProperties>
</file>